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0"/>
  </p:notesMasterIdLst>
  <p:sldIdLst>
    <p:sldId id="859" r:id="rId2"/>
    <p:sldId id="1140" r:id="rId3"/>
    <p:sldId id="1142" r:id="rId4"/>
    <p:sldId id="1143" r:id="rId5"/>
    <p:sldId id="1144" r:id="rId6"/>
    <p:sldId id="1145" r:id="rId7"/>
    <p:sldId id="1146" r:id="rId8"/>
    <p:sldId id="1147" r:id="rId9"/>
    <p:sldId id="1148" r:id="rId10"/>
    <p:sldId id="1149" r:id="rId11"/>
    <p:sldId id="1150" r:id="rId12"/>
    <p:sldId id="1151" r:id="rId13"/>
    <p:sldId id="1152" r:id="rId14"/>
    <p:sldId id="1153" r:id="rId15"/>
    <p:sldId id="1154" r:id="rId16"/>
    <p:sldId id="1155" r:id="rId17"/>
    <p:sldId id="1156" r:id="rId18"/>
    <p:sldId id="1157" r:id="rId19"/>
    <p:sldId id="1158" r:id="rId20"/>
    <p:sldId id="1159" r:id="rId21"/>
    <p:sldId id="1160" r:id="rId22"/>
    <p:sldId id="1161" r:id="rId23"/>
    <p:sldId id="1162" r:id="rId24"/>
    <p:sldId id="1163" r:id="rId25"/>
    <p:sldId id="1164" r:id="rId26"/>
    <p:sldId id="1165" r:id="rId27"/>
    <p:sldId id="1166" r:id="rId28"/>
    <p:sldId id="1167" r:id="rId29"/>
    <p:sldId id="1168" r:id="rId30"/>
    <p:sldId id="1169" r:id="rId31"/>
    <p:sldId id="1170" r:id="rId32"/>
    <p:sldId id="1171" r:id="rId33"/>
    <p:sldId id="1172" r:id="rId34"/>
    <p:sldId id="1178" r:id="rId35"/>
    <p:sldId id="1179" r:id="rId36"/>
    <p:sldId id="1180" r:id="rId37"/>
    <p:sldId id="1181" r:id="rId38"/>
    <p:sldId id="1182" r:id="rId3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9" autoAdjust="0"/>
    <p:restoredTop sz="94606" autoAdjust="0"/>
  </p:normalViewPr>
  <p:slideViewPr>
    <p:cSldViewPr>
      <p:cViewPr varScale="1">
        <p:scale>
          <a:sx n="111" d="100"/>
          <a:sy n="111" d="100"/>
        </p:scale>
        <p:origin x="58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福建省中考试卷精选物理</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 Id="rId4" Type="http://schemas.openxmlformats.org/officeDocument/2006/relationships/image" Target="../media/image28.jpeg"/></Relationships>
</file>

<file path=ppt/slides/_rels/slide3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 Id="rId4" Type="http://schemas.openxmlformats.org/officeDocument/2006/relationships/image" Target="../media/image29.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844824"/>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A  5</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年真题卷</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140968"/>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A03</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福建省</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2023</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年初中学业水平考试</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16813"/>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如图所示，闭合开关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，滑动变阻器滑片</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移动的过程中，灯突然熄灭，电压表和电流表均无示数</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若电路中仅有一处故障，则故障不可能是（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电流表接线</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松开</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小灯泡</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L</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断路</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断路</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接触不良</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afjWL06-24.tif&amp;97&amp;1-1$"/>
          <p:cNvPicPr/>
          <p:nvPr/>
        </p:nvPicPr>
        <p:blipFill>
          <a:blip r:embed="rId2" cstate="print">
            <a:extLst>
              <a:ext uri="{28A0092B-C50C-407E-A947-70E740481C1C}">
                <a14:useLocalDpi xmlns:a14="http://schemas.microsoft.com/office/drawing/2010/main" val="0"/>
              </a:ext>
            </a:extLst>
          </a:blip>
          <a:stretch>
            <a:fillRect/>
          </a:stretch>
        </p:blipFill>
        <p:spPr>
          <a:xfrm>
            <a:off x="4644555" y="1988840"/>
            <a:ext cx="2673350" cy="1722120"/>
          </a:xfrm>
          <a:prstGeom prst="rect">
            <a:avLst/>
          </a:prstGeom>
        </p:spPr>
      </p:pic>
      <p:sp>
        <p:nvSpPr>
          <p:cNvPr id="4" name="矩形 3"/>
          <p:cNvSpPr/>
          <p:nvPr/>
        </p:nvSpPr>
        <p:spPr>
          <a:xfrm>
            <a:off x="5015086" y="4004880"/>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13</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8615486" y="1412776"/>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202675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6045309"/>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如图甲所示，一块质量分布均匀的长木板平放在水平桌面上，对长木板施加一个水平向右的力</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，使木板沿着与桌子边缘平行的方向缓慢向右做直线运动，直到木板的</a:t>
                </a:r>
                <a14:m>
                  <m:oMath xmlns:m="http://schemas.openxmlformats.org/officeDocument/2006/math">
                    <m:f>
                      <m:fPr>
                        <m:ctrlPr>
                          <a:rPr lang="zh-CN" altLang="zh-CN" i="1" kern="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den>
                    </m:f>
                  </m:oMath>
                </a14:m>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长度伸出桌面时停止运动，此过程中木板对桌面的压强</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与木板被推动的距离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的关系图像如图乙所示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已知木板宽为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kern="100">
                    <a:solidFill>
                      <a:srgbClr val="000000"/>
                    </a:solidFill>
                    <a:ea typeface="宋体" panose="02010600030101010101" pitchFamily="2" charset="-122"/>
                    <a:cs typeface="Times New Roman" panose="02020603050405020304" pitchFamily="18" charset="0"/>
                  </a:rPr>
                  <a:t>.2</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，下列判断正确的是（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endParaRPr lang="en-US" altLang="zh-CN" sz="1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长木板的底面积为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en-US"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楷体" panose="02010609060101010101" pitchFamily="49" charset="-122"/>
                    <a:cs typeface="Times New Roman" panose="02020603050405020304" pitchFamily="18" charset="0"/>
                  </a:rPr>
                  <a:t>2</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5m</a:t>
                </a:r>
                <a:r>
                  <a:rPr lang="en-US" altLang="zh-CN" kern="100" baseline="30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i="1"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x</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en-US" altLang="zh-CN" kern="100" smtClean="0">
                    <a:solidFill>
                      <a:srgbClr val="000000"/>
                    </a:solidFill>
                    <a:ea typeface="宋体" panose="02010600030101010101" pitchFamily="2" charset="-122"/>
                    <a:cs typeface="Times New Roman" panose="02020603050405020304" pitchFamily="18" charset="0"/>
                  </a:rPr>
                  <a:t>.</a:t>
                </a:r>
                <a:r>
                  <a:rPr lang="en-US" altLang="zh-CN" kern="100" smtClean="0">
                    <a:solidFill>
                      <a:srgbClr val="000000"/>
                    </a:solidFill>
                    <a:ea typeface="楷体" panose="02010609060101010101" pitchFamily="49" charset="-122"/>
                    <a:cs typeface="Times New Roman" panose="02020603050405020304" pitchFamily="18" charset="0"/>
                  </a:rPr>
                  <a:t>2</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6m</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木板对桌面的压强为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kern="100">
                    <a:solidFill>
                      <a:srgbClr val="000000"/>
                    </a:solidFill>
                    <a:ea typeface="楷体" panose="02010609060101010101" pitchFamily="49" charset="-122"/>
                    <a:cs typeface="Times New Roman" panose="02020603050405020304" pitchFamily="18" charset="0"/>
                  </a:rPr>
                  <a:t>7</a:t>
                </a:r>
                <a:r>
                  <a:rPr lang="en-US"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楷体" panose="02010609060101010101" pitchFamily="49" charset="-122"/>
                    <a:cs typeface="Times New Roman" panose="02020603050405020304" pitchFamily="18" charset="0"/>
                  </a:rPr>
                  <a:t>5P</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i="1"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x</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en-US" altLang="zh-CN" kern="100" smtClean="0">
                    <a:solidFill>
                      <a:srgbClr val="000000"/>
                    </a:solidFill>
                    <a:ea typeface="宋体" panose="02010600030101010101" pitchFamily="2" charset="-122"/>
                    <a:cs typeface="Times New Roman" panose="02020603050405020304" pitchFamily="18" charset="0"/>
                  </a:rPr>
                  <a:t>.</a:t>
                </a:r>
                <a:r>
                  <a:rPr lang="en-US" altLang="zh-CN" kern="100" smtClean="0">
                    <a:solidFill>
                      <a:srgbClr val="000000"/>
                    </a:solidFill>
                    <a:ea typeface="楷体" panose="02010609060101010101" pitchFamily="49" charset="-122"/>
                    <a:cs typeface="Times New Roman" panose="02020603050405020304" pitchFamily="18" charset="0"/>
                  </a:rPr>
                  <a:t>3</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0m</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木板对桌面的压力为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9N</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移动过程中</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木板对桌面的压力先不变后</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6045309"/>
              </a:xfrm>
              <a:blipFill>
                <a:blip r:embed="rId2"/>
                <a:stretch>
                  <a:fillRect l="-796" r="-849" b="-302"/>
                </a:stretch>
              </a:blipFill>
            </p:spPr>
            <p:txBody>
              <a:bodyPr/>
              <a:lstStyle/>
              <a:p>
                <a:r>
                  <a:rPr lang="zh-CN" altLang="en-US">
                    <a:noFill/>
                  </a:rPr>
                  <a:t> </a:t>
                </a:r>
              </a:p>
            </p:txBody>
          </p:sp>
        </mc:Fallback>
      </mc:AlternateContent>
      <p:pic>
        <p:nvPicPr>
          <p:cNvPr id="4" name="图片 3" descr="YTImageafjWL07-24.tif&amp;98&amp;1-1$"/>
          <p:cNvPicPr/>
          <p:nvPr/>
        </p:nvPicPr>
        <p:blipFill>
          <a:blip r:embed="rId3" cstate="print">
            <a:extLst>
              <a:ext uri="{28A0092B-C50C-407E-A947-70E740481C1C}">
                <a14:useLocalDpi xmlns:a14="http://schemas.microsoft.com/office/drawing/2010/main" val="0"/>
              </a:ext>
            </a:extLst>
          </a:blip>
          <a:stretch>
            <a:fillRect/>
          </a:stretch>
        </p:blipFill>
        <p:spPr>
          <a:xfrm>
            <a:off x="5015086" y="3212976"/>
            <a:ext cx="6535420" cy="1924050"/>
          </a:xfrm>
          <a:prstGeom prst="rect">
            <a:avLst/>
          </a:prstGeom>
        </p:spPr>
      </p:pic>
      <p:sp>
        <p:nvSpPr>
          <p:cNvPr id="5" name="矩形 4"/>
          <p:cNvSpPr/>
          <p:nvPr/>
        </p:nvSpPr>
        <p:spPr>
          <a:xfrm>
            <a:off x="7421021" y="4994731"/>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14</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3" name="矩形 2"/>
          <p:cNvSpPr/>
          <p:nvPr/>
        </p:nvSpPr>
        <p:spPr>
          <a:xfrm>
            <a:off x="9047534" y="2751311"/>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1749074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4566" y="764704"/>
            <a:ext cx="11485848" cy="5373779"/>
          </a:xfrm>
        </p:spPr>
        <p:txBody>
          <a:bodyPr/>
          <a:lstStyle/>
          <a:p>
            <a:pPr>
              <a:lnSpc>
                <a:spcPct val="130000"/>
              </a:lnSpc>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填空题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6</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如图所示，民间有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做白粿迎新春</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的传统习俗</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制作白粿时，先将浸泡过的米放在木桶中蒸熟，再放入石臼中用木槌捶打，最后搓揉成形</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据此回答</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lnSpc>
                <a:spcPct val="130000"/>
              </a:lnSpc>
              <a:spcAft>
                <a:spcPts val="0"/>
              </a:spcAft>
            </a:pP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蒸米时，木桶中米内能的增加是通过</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方式</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实现</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完全燃烧</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10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的干木柴能释放出</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______J</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热量</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lnSpc>
                <a:spcPct val="130000"/>
              </a:lnSpc>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干木柴的热值为</a:t>
            </a:r>
            <a:r>
              <a:rPr lang="en-US" altLang="zh-CN" kern="100">
                <a:solidFill>
                  <a:srgbClr val="000000"/>
                </a:solidFill>
                <a:ea typeface="宋体" panose="02010600030101010101" pitchFamily="2" charset="-122"/>
                <a:cs typeface="Times New Roman" panose="02020603050405020304" pitchFamily="18" charset="0"/>
              </a:rPr>
              <a:t>1.2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J/kg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从木桶中冒出的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白气</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是水蒸气</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填物态</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l">
              <a:lnSpc>
                <a:spcPct val="130000"/>
              </a:lnSpc>
              <a:spcAft>
                <a:spcPts val="0"/>
              </a:spcAft>
            </a:pP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名称</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）形成的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米香四溢是因为分子在</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不停地做</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a:t>
            </a:r>
          </a:p>
          <a:p>
            <a:pPr algn="l">
              <a:lnSpc>
                <a:spcPct val="130000"/>
              </a:lnSpc>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捶打时，木槌相当于一个</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杠杆</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白粿被搓揉成圆条形，说明力可以改变物体的</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descr="YTImageafjWL08-24.tif&amp;99&amp;1-1$"/>
          <p:cNvPicPr/>
          <p:nvPr/>
        </p:nvPicPr>
        <p:blipFill>
          <a:blip r:embed="rId2" cstate="print">
            <a:extLst>
              <a:ext uri="{28A0092B-C50C-407E-A947-70E740481C1C}">
                <a14:useLocalDpi xmlns:a14="http://schemas.microsoft.com/office/drawing/2010/main" val="0"/>
              </a:ext>
            </a:extLst>
          </a:blip>
          <a:stretch>
            <a:fillRect/>
          </a:stretch>
        </p:blipFill>
        <p:spPr>
          <a:xfrm>
            <a:off x="9335073" y="2348880"/>
            <a:ext cx="2489835" cy="1711325"/>
          </a:xfrm>
          <a:prstGeom prst="rect">
            <a:avLst/>
          </a:prstGeom>
        </p:spPr>
      </p:pic>
      <p:sp>
        <p:nvSpPr>
          <p:cNvPr id="5" name="矩形 4"/>
          <p:cNvSpPr/>
          <p:nvPr/>
        </p:nvSpPr>
        <p:spPr>
          <a:xfrm>
            <a:off x="9523023" y="4221088"/>
            <a:ext cx="2339102" cy="646331"/>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smtClean="0">
                <a:solidFill>
                  <a:srgbClr val="000000"/>
                </a:solidFill>
                <a:cs typeface="Times New Roman" panose="02020603050405020304" pitchFamily="18" charset="0"/>
              </a:rPr>
              <a:t>15</a:t>
            </a:r>
            <a:r>
              <a:rPr lang="zh-CN" altLang="en-US" sz="2400" b="0" kern="100" smtClean="0">
                <a:solidFill>
                  <a:srgbClr val="000000"/>
                </a:solidFill>
                <a:cs typeface="Times New Roman" panose="02020603050405020304" pitchFamily="18" charset="0"/>
              </a:rPr>
              <a:t>～</a:t>
            </a:r>
            <a:r>
              <a:rPr lang="en-US" altLang="zh-CN" sz="2400" b="0" kern="100" smtClean="0">
                <a:solidFill>
                  <a:srgbClr val="000000"/>
                </a:solidFill>
                <a:cs typeface="Times New Roman" panose="02020603050405020304" pitchFamily="18" charset="0"/>
              </a:rPr>
              <a:t>17</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3" name="矩形 2"/>
          <p:cNvSpPr/>
          <p:nvPr/>
        </p:nvSpPr>
        <p:spPr>
          <a:xfrm>
            <a:off x="6239222" y="2204864"/>
            <a:ext cx="142218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热传递　</a:t>
            </a:r>
            <a:endParaRPr lang="zh-CN" altLang="en-US"/>
          </a:p>
        </p:txBody>
      </p:sp>
      <p:sp>
        <p:nvSpPr>
          <p:cNvPr id="6" name="矩形 5"/>
          <p:cNvSpPr/>
          <p:nvPr/>
        </p:nvSpPr>
        <p:spPr>
          <a:xfrm>
            <a:off x="6198395" y="2734059"/>
            <a:ext cx="1289135" cy="461665"/>
          </a:xfrm>
          <a:prstGeom prst="rect">
            <a:avLst/>
          </a:prstGeom>
        </p:spPr>
        <p:txBody>
          <a:bodyPr wrap="none">
            <a:spAutoFit/>
          </a:bodyPr>
          <a:lstStyle/>
          <a:p>
            <a:r>
              <a:rPr lang="en-US" altLang="zh-CN" sz="2400">
                <a:ea typeface="等线" panose="02010600030101010101" pitchFamily="2" charset="-122"/>
              </a:rPr>
              <a:t>1.2</a:t>
            </a:r>
            <a:r>
              <a:rPr lang="en-US" altLang="zh-CN" sz="2400">
                <a:latin typeface="+mn-ea"/>
                <a:ea typeface="+mn-ea"/>
              </a:rPr>
              <a:t>×</a:t>
            </a:r>
            <a:r>
              <a:rPr lang="en-US" altLang="zh-CN" sz="2400">
                <a:ea typeface="等线" panose="02010600030101010101" pitchFamily="2" charset="-122"/>
              </a:rPr>
              <a:t>10</a:t>
            </a:r>
            <a:r>
              <a:rPr lang="en-US" altLang="zh-CN" sz="2400" baseline="30000">
                <a:ea typeface="等线" panose="02010600030101010101" pitchFamily="2" charset="-122"/>
              </a:rPr>
              <a:t>8</a:t>
            </a:r>
            <a:endParaRPr lang="zh-CN" altLang="en-US"/>
          </a:p>
        </p:txBody>
      </p:sp>
      <p:sp>
        <p:nvSpPr>
          <p:cNvPr id="7" name="矩形 6"/>
          <p:cNvSpPr/>
          <p:nvPr/>
        </p:nvSpPr>
        <p:spPr>
          <a:xfrm>
            <a:off x="5837509" y="3598540"/>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液化　</a:t>
            </a:r>
            <a:endParaRPr lang="zh-CN" altLang="en-US"/>
          </a:p>
        </p:txBody>
      </p:sp>
      <p:sp>
        <p:nvSpPr>
          <p:cNvPr id="8" name="矩形 7"/>
          <p:cNvSpPr/>
          <p:nvPr/>
        </p:nvSpPr>
        <p:spPr>
          <a:xfrm>
            <a:off x="6842962" y="4005064"/>
            <a:ext cx="2040943"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　无规则</a:t>
            </a:r>
            <a:r>
              <a:rPr lang="zh-CN" altLang="zh-CN" sz="2400" kern="100" smtClean="0">
                <a:ea typeface="黑体" panose="02010609060101010101" pitchFamily="49" charset="-122"/>
                <a:cs typeface="Times New Roman" panose="02020603050405020304" pitchFamily="18" charset="0"/>
              </a:rPr>
              <a:t>运动</a:t>
            </a:r>
            <a:endParaRPr lang="zh-CN" altLang="zh-CN" sz="1400" kern="100">
              <a:cs typeface="Times New Roman" panose="02020603050405020304" pitchFamily="18" charset="0"/>
            </a:endParaRPr>
          </a:p>
        </p:txBody>
      </p:sp>
      <p:sp>
        <p:nvSpPr>
          <p:cNvPr id="9" name="矩形 8"/>
          <p:cNvSpPr/>
          <p:nvPr/>
        </p:nvSpPr>
        <p:spPr>
          <a:xfrm>
            <a:off x="320884" y="4584779"/>
            <a:ext cx="2969083" cy="461665"/>
          </a:xfrm>
          <a:prstGeom prst="rect">
            <a:avLst/>
          </a:prstGeom>
        </p:spPr>
        <p:txBody>
          <a:bodyPr wrap="none">
            <a:spAutoFit/>
          </a:bodyPr>
          <a:lstStyle/>
          <a:p>
            <a:r>
              <a:rPr lang="zh-CN" altLang="zh-CN" sz="2400" kern="100">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或其他合理答案</a:t>
            </a:r>
            <a:r>
              <a:rPr lang="zh-CN" altLang="zh-CN" sz="2400" kern="100">
                <a:cs typeface="Times New Roman" panose="02020603050405020304" pitchFamily="18" charset="0"/>
              </a:rPr>
              <a:t>）</a:t>
            </a:r>
            <a:endParaRPr lang="zh-CN" altLang="en-US"/>
          </a:p>
        </p:txBody>
      </p:sp>
      <p:sp>
        <p:nvSpPr>
          <p:cNvPr id="10" name="矩形 9"/>
          <p:cNvSpPr/>
          <p:nvPr/>
        </p:nvSpPr>
        <p:spPr>
          <a:xfrm>
            <a:off x="4799062" y="5046444"/>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费力</a:t>
            </a:r>
            <a:endParaRPr lang="zh-CN" altLang="en-US"/>
          </a:p>
        </p:txBody>
      </p:sp>
      <p:sp>
        <p:nvSpPr>
          <p:cNvPr id="11" name="矩形 10"/>
          <p:cNvSpPr/>
          <p:nvPr/>
        </p:nvSpPr>
        <p:spPr>
          <a:xfrm>
            <a:off x="1630710" y="5559623"/>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形状</a:t>
            </a:r>
            <a:endParaRPr lang="zh-CN" altLang="en-US"/>
          </a:p>
        </p:txBody>
      </p:sp>
    </p:spTree>
    <p:extLst>
      <p:ext uri="{BB962C8B-B14F-4D97-AF65-F5344CB8AC3E}">
        <p14:creationId xmlns:p14="http://schemas.microsoft.com/office/powerpoint/2010/main" val="272539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8" grpId="0"/>
      <p:bldP spid="9" grpId="0"/>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我国古药物学家常用布摩擦过的琥珀能否吸引干草屑来辨别琥珀的真假</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摩擦后的琥珀能吸引干草屑，说明琥珀带了</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____</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吸管和纸巾摩擦后，吸管带负电，说明摩擦过程中</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吸管</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纸巾</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）失去电子</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我国拥有全球最大的海上风力发电站</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风能属于</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能源</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风力发电设备测试时，风机叶片转动一圈用时</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，发电功率约为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6120kW</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，则风机叶片转动一圈的发电量为</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__________kW</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h</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591150" y="1270501"/>
            <a:ext cx="2040943"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电荷</a:t>
            </a:r>
            <a:r>
              <a:rPr lang="zh-CN" altLang="zh-CN" sz="2400" kern="100">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或电</a:t>
            </a:r>
            <a:r>
              <a:rPr lang="zh-CN" altLang="zh-CN" sz="2400" kern="100">
                <a:cs typeface="Times New Roman" panose="02020603050405020304" pitchFamily="18" charset="0"/>
              </a:rPr>
              <a:t>）</a:t>
            </a:r>
            <a:endParaRPr lang="zh-CN" altLang="zh-CN" sz="1400" kern="100">
              <a:cs typeface="Times New Roman" panose="02020603050405020304" pitchFamily="18" charset="0"/>
            </a:endParaRPr>
          </a:p>
        </p:txBody>
      </p:sp>
      <p:sp>
        <p:nvSpPr>
          <p:cNvPr id="4" name="矩形 3"/>
          <p:cNvSpPr/>
          <p:nvPr/>
        </p:nvSpPr>
        <p:spPr>
          <a:xfrm>
            <a:off x="3862958" y="1959062"/>
            <a:ext cx="142218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纸巾　</a:t>
            </a:r>
            <a:endParaRPr lang="zh-CN" altLang="en-US"/>
          </a:p>
        </p:txBody>
      </p:sp>
      <p:sp>
        <p:nvSpPr>
          <p:cNvPr id="5" name="矩形 4"/>
          <p:cNvSpPr/>
          <p:nvPr/>
        </p:nvSpPr>
        <p:spPr>
          <a:xfrm>
            <a:off x="7319342" y="2376052"/>
            <a:ext cx="3897221"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可再生</a:t>
            </a:r>
            <a:r>
              <a:rPr lang="zh-CN" altLang="zh-CN" sz="2400" kern="100">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或其他合理答案</a:t>
            </a:r>
            <a:r>
              <a:rPr lang="zh-CN" altLang="zh-CN" sz="2400" kern="100">
                <a:cs typeface="Times New Roman" panose="02020603050405020304" pitchFamily="18" charset="0"/>
              </a:rPr>
              <a:t>）</a:t>
            </a:r>
            <a:endParaRPr lang="zh-CN" altLang="zh-CN" sz="1400" kern="100">
              <a:cs typeface="Times New Roman" panose="02020603050405020304" pitchFamily="18" charset="0"/>
            </a:endParaRPr>
          </a:p>
        </p:txBody>
      </p:sp>
      <p:sp>
        <p:nvSpPr>
          <p:cNvPr id="6" name="矩形 5"/>
          <p:cNvSpPr/>
          <p:nvPr/>
        </p:nvSpPr>
        <p:spPr>
          <a:xfrm>
            <a:off x="4792699" y="3633669"/>
            <a:ext cx="492443" cy="461665"/>
          </a:xfrm>
          <a:prstGeom prst="rect">
            <a:avLst/>
          </a:prstGeom>
        </p:spPr>
        <p:txBody>
          <a:bodyPr wrap="none">
            <a:spAutoFit/>
          </a:bodyPr>
          <a:lstStyle/>
          <a:p>
            <a:r>
              <a:rPr lang="en-US" altLang="zh-CN" sz="2400">
                <a:ea typeface="等线" panose="02010600030101010101" pitchFamily="2" charset="-122"/>
              </a:rPr>
              <a:t>34</a:t>
            </a:r>
            <a:endParaRPr lang="zh-CN" altLang="en-US"/>
          </a:p>
        </p:txBody>
      </p:sp>
    </p:spTree>
    <p:extLst>
      <p:ext uri="{BB962C8B-B14F-4D97-AF65-F5344CB8AC3E}">
        <p14:creationId xmlns:p14="http://schemas.microsoft.com/office/powerpoint/2010/main" val="3514242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如图所示，电源电压不变，灯</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完全相同</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，电压表示数为</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，电压表示数为</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kern="10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162308" y="5085184"/>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20</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838622" y="1392450"/>
            <a:ext cx="494046"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串</a:t>
            </a:r>
            <a:endParaRPr lang="zh-CN" altLang="en-US"/>
          </a:p>
        </p:txBody>
      </p:sp>
      <p:sp>
        <p:nvSpPr>
          <p:cNvPr id="6" name="矩形 5"/>
          <p:cNvSpPr/>
          <p:nvPr/>
        </p:nvSpPr>
        <p:spPr>
          <a:xfrm>
            <a:off x="4367014" y="1943513"/>
            <a:ext cx="1420582"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r>
              <a:rPr lang="en-US" altLang="zh-CN" sz="2400">
                <a:ea typeface="等线" panose="02010600030101010101" pitchFamily="2" charset="-122"/>
              </a:rPr>
              <a:t>2</a:t>
            </a:r>
            <a:r>
              <a:rPr lang="zh-CN" altLang="zh-CN" sz="2400">
                <a:cs typeface="宋体" panose="02010600030101010101" pitchFamily="2" charset="-122"/>
              </a:rPr>
              <a:t>∶</a:t>
            </a:r>
            <a:r>
              <a:rPr lang="en-US" altLang="zh-CN" sz="2400">
                <a:ea typeface="等线" panose="02010600030101010101" pitchFamily="2" charset="-122"/>
              </a:rPr>
              <a:t>1</a:t>
            </a:r>
            <a:r>
              <a:rPr lang="zh-CN" altLang="zh-CN" sz="2400">
                <a:ea typeface="黑体" panose="02010609060101010101" pitchFamily="49" charset="-122"/>
                <a:cs typeface="Times New Roman" panose="02020603050405020304" pitchFamily="18" charset="0"/>
              </a:rPr>
              <a:t>　</a:t>
            </a:r>
            <a:endParaRPr lang="zh-CN" altLang="en-US"/>
          </a:p>
        </p:txBody>
      </p:sp>
      <p:pic>
        <p:nvPicPr>
          <p:cNvPr id="7" name="图片 6"/>
          <p:cNvPicPr>
            <a:picLocks noChangeAspect="1"/>
          </p:cNvPicPr>
          <p:nvPr/>
        </p:nvPicPr>
        <p:blipFill>
          <a:blip r:embed="rId2"/>
          <a:stretch>
            <a:fillRect/>
          </a:stretch>
        </p:blipFill>
        <p:spPr>
          <a:xfrm>
            <a:off x="3913253" y="2546270"/>
            <a:ext cx="4414201" cy="2682930"/>
          </a:xfrm>
          <a:prstGeom prst="rect">
            <a:avLst/>
          </a:prstGeom>
        </p:spPr>
      </p:pic>
    </p:spTree>
    <p:extLst>
      <p:ext uri="{BB962C8B-B14F-4D97-AF65-F5344CB8AC3E}">
        <p14:creationId xmlns:p14="http://schemas.microsoft.com/office/powerpoint/2010/main" val="1891479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作图题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投掷实心球是体育项目之一</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请在图中画出静止在水平地面上实心球的受力示意图</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087094" y="4941168"/>
            <a:ext cx="2339102"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21</a:t>
            </a:r>
            <a:r>
              <a:rPr lang="zh-CN" altLang="zh-CN" sz="2400" b="0" kern="100">
                <a:solidFill>
                  <a:srgbClr val="000000"/>
                </a:solidFill>
                <a:cs typeface="Times New Roman" panose="02020603050405020304" pitchFamily="18" charset="0"/>
              </a:rPr>
              <a:t>题）　　</a:t>
            </a:r>
            <a:endParaRPr lang="zh-CN" altLang="zh-CN" sz="1400" b="0" kern="100">
              <a:cs typeface="Times New Roman" panose="02020603050405020304" pitchFamily="18" charset="0"/>
            </a:endParaRPr>
          </a:p>
        </p:txBody>
      </p:sp>
      <p:sp>
        <p:nvSpPr>
          <p:cNvPr id="5" name="矩形 4"/>
          <p:cNvSpPr/>
          <p:nvPr/>
        </p:nvSpPr>
        <p:spPr>
          <a:xfrm>
            <a:off x="340558" y="1920646"/>
            <a:ext cx="1422184"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如图所示</a:t>
            </a:r>
            <a:endParaRPr lang="zh-CN" altLang="en-US"/>
          </a:p>
        </p:txBody>
      </p:sp>
      <p:pic>
        <p:nvPicPr>
          <p:cNvPr id="7" name="图片 6"/>
          <p:cNvPicPr>
            <a:picLocks noChangeAspect="1"/>
          </p:cNvPicPr>
          <p:nvPr/>
        </p:nvPicPr>
        <p:blipFill>
          <a:blip r:embed="rId2"/>
          <a:stretch>
            <a:fillRect/>
          </a:stretch>
        </p:blipFill>
        <p:spPr>
          <a:xfrm>
            <a:off x="4871070" y="2960762"/>
            <a:ext cx="1932195" cy="1548358"/>
          </a:xfrm>
          <a:prstGeom prst="rect">
            <a:avLst/>
          </a:prstGeom>
        </p:spPr>
      </p:pic>
      <p:pic>
        <p:nvPicPr>
          <p:cNvPr id="8" name="图片 7"/>
          <p:cNvPicPr>
            <a:picLocks noChangeAspect="1"/>
          </p:cNvPicPr>
          <p:nvPr/>
        </p:nvPicPr>
        <p:blipFill>
          <a:blip r:embed="rId3"/>
          <a:stretch>
            <a:fillRect/>
          </a:stretch>
        </p:blipFill>
        <p:spPr>
          <a:xfrm>
            <a:off x="4871070" y="2534359"/>
            <a:ext cx="1915986" cy="2406809"/>
          </a:xfrm>
          <a:prstGeom prst="rect">
            <a:avLst/>
          </a:prstGeom>
        </p:spPr>
      </p:pic>
    </p:spTree>
    <p:extLst>
      <p:ext uri="{BB962C8B-B14F-4D97-AF65-F5344CB8AC3E}">
        <p14:creationId xmlns:p14="http://schemas.microsoft.com/office/powerpoint/2010/main" val="3214282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光从空气斜射入玻璃中，请在图中画出反射光线和折射光线的大致位置</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162308" y="4256703"/>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22</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6" name="矩形 5"/>
          <p:cNvSpPr/>
          <p:nvPr/>
        </p:nvSpPr>
        <p:spPr>
          <a:xfrm>
            <a:off x="343555" y="1306156"/>
            <a:ext cx="1422184"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如图所示</a:t>
            </a:r>
            <a:endParaRPr lang="zh-CN" altLang="zh-CN" sz="1400" kern="100">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324733" y="1996640"/>
            <a:ext cx="3343932" cy="2374583"/>
          </a:xfrm>
          <a:prstGeom prst="rect">
            <a:avLst/>
          </a:prstGeom>
        </p:spPr>
      </p:pic>
      <p:pic>
        <p:nvPicPr>
          <p:cNvPr id="8" name="图片 7"/>
          <p:cNvPicPr>
            <a:picLocks noChangeAspect="1"/>
          </p:cNvPicPr>
          <p:nvPr/>
        </p:nvPicPr>
        <p:blipFill>
          <a:blip r:embed="rId3"/>
          <a:stretch>
            <a:fillRect/>
          </a:stretch>
        </p:blipFill>
        <p:spPr>
          <a:xfrm>
            <a:off x="4357587" y="1988840"/>
            <a:ext cx="3278465" cy="2380789"/>
          </a:xfrm>
          <a:prstGeom prst="rect">
            <a:avLst/>
          </a:prstGeom>
        </p:spPr>
      </p:pic>
    </p:spTree>
    <p:extLst>
      <p:ext uri="{BB962C8B-B14F-4D97-AF65-F5344CB8AC3E}">
        <p14:creationId xmlns:p14="http://schemas.microsoft.com/office/powerpoint/2010/main" val="3196547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简答题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如图所示，小华利用家中物品做实验</a:t>
            </a:r>
            <a:r>
              <a:rPr lang="en-US" altLang="zh-CN" kern="1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他将玻璃杯放在桌布上，然后猛地将桌布从桌面抽出时，玻璃杯几乎不随桌布运动</a:t>
            </a:r>
            <a:r>
              <a:rPr lang="en-US" altLang="zh-CN" kern="1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请用物理知识说明玻璃杯不随桌布运动的理由</a:t>
            </a:r>
            <a:r>
              <a:rPr lang="en-US" altLang="zh-CN" kern="100"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spc="-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5180999"/>
            <a:ext cx="11485848" cy="1200329"/>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玻璃杯与桌布原来处于静止状态</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桌布受力被抽出</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玻璃杯由于惯性</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仍保持原来的静止状态</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所以玻璃杯几乎不随桌布运动</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pic>
        <p:nvPicPr>
          <p:cNvPr id="4" name="图片 3" descr="YTImageafjWL12-24.tif&amp;105&amp;1-1$"/>
          <p:cNvPicPr/>
          <p:nvPr/>
        </p:nvPicPr>
        <p:blipFill>
          <a:blip r:embed="rId2" cstate="print">
            <a:extLst>
              <a:ext uri="{28A0092B-C50C-407E-A947-70E740481C1C}">
                <a14:useLocalDpi xmlns:a14="http://schemas.microsoft.com/office/drawing/2010/main" val="0"/>
              </a:ext>
            </a:extLst>
          </a:blip>
          <a:stretch>
            <a:fillRect/>
          </a:stretch>
        </p:blipFill>
        <p:spPr>
          <a:xfrm>
            <a:off x="4511030" y="2500446"/>
            <a:ext cx="2743200" cy="2252345"/>
          </a:xfrm>
          <a:prstGeom prst="rect">
            <a:avLst/>
          </a:prstGeom>
        </p:spPr>
      </p:pic>
      <p:sp>
        <p:nvSpPr>
          <p:cNvPr id="5" name="矩形 4"/>
          <p:cNvSpPr/>
          <p:nvPr/>
        </p:nvSpPr>
        <p:spPr>
          <a:xfrm>
            <a:off x="5242003" y="4633060"/>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23</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Tree>
    <p:extLst>
      <p:ext uri="{BB962C8B-B14F-4D97-AF65-F5344CB8AC3E}">
        <p14:creationId xmlns:p14="http://schemas.microsoft.com/office/powerpoint/2010/main" val="2831403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447645"/>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实验题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30</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）如图所示是探究滑动摩擦力大小与哪些因素有关的实验情景</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）将木块平放在水平木板上，用弹簧测力计水平拉动木块，使木块做</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）由图甲可知：此时木块受到的滑动摩擦力大小为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N</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027761" y="3890435"/>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24</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910630" y="5010879"/>
            <a:ext cx="142218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匀速直线</a:t>
            </a:r>
            <a:endParaRPr lang="zh-CN" altLang="en-US"/>
          </a:p>
        </p:txBody>
      </p:sp>
      <p:sp>
        <p:nvSpPr>
          <p:cNvPr id="6" name="矩形 5"/>
          <p:cNvSpPr/>
          <p:nvPr/>
        </p:nvSpPr>
        <p:spPr>
          <a:xfrm>
            <a:off x="7679382" y="5568249"/>
            <a:ext cx="878767"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r>
              <a:rPr lang="en-US" altLang="zh-CN" sz="2400">
                <a:ea typeface="等线" panose="02010600030101010101" pitchFamily="2" charset="-122"/>
              </a:rPr>
              <a:t>1.2</a:t>
            </a:r>
            <a:endParaRPr lang="zh-CN" altLang="en-US"/>
          </a:p>
        </p:txBody>
      </p:sp>
      <p:pic>
        <p:nvPicPr>
          <p:cNvPr id="7" name="图片 6"/>
          <p:cNvPicPr>
            <a:picLocks noChangeAspect="1"/>
          </p:cNvPicPr>
          <p:nvPr/>
        </p:nvPicPr>
        <p:blipFill>
          <a:blip r:embed="rId2"/>
          <a:stretch>
            <a:fillRect/>
          </a:stretch>
        </p:blipFill>
        <p:spPr>
          <a:xfrm>
            <a:off x="813274" y="1932547"/>
            <a:ext cx="10576224" cy="1993057"/>
          </a:xfrm>
          <a:prstGeom prst="rect">
            <a:avLst/>
          </a:prstGeom>
        </p:spPr>
      </p:pic>
    </p:spTree>
    <p:extLst>
      <p:ext uri="{BB962C8B-B14F-4D97-AF65-F5344CB8AC3E}">
        <p14:creationId xmlns:p14="http://schemas.microsoft.com/office/powerpoint/2010/main" val="2370699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）由图乙和图丙可知：在其他条件相同的情况下，压力越大，滑动摩擦力越</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）本实验产生误差的原因</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写一条即可</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
        <p:nvSpPr>
          <p:cNvPr id="4" name="矩形 3"/>
          <p:cNvSpPr/>
          <p:nvPr/>
        </p:nvSpPr>
        <p:spPr>
          <a:xfrm>
            <a:off x="5171777" y="4509120"/>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24</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11043277" y="836712"/>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大　</a:t>
            </a:r>
            <a:endParaRPr lang="zh-CN" altLang="en-US"/>
          </a:p>
        </p:txBody>
      </p:sp>
      <p:sp>
        <p:nvSpPr>
          <p:cNvPr id="6" name="矩形 5"/>
          <p:cNvSpPr/>
          <p:nvPr/>
        </p:nvSpPr>
        <p:spPr>
          <a:xfrm>
            <a:off x="4583038" y="1244454"/>
            <a:ext cx="7488832" cy="646331"/>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很难控制木块做匀速直线运动</a:t>
            </a:r>
            <a:r>
              <a:rPr lang="zh-CN" altLang="zh-CN" sz="2400" kern="100">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或其他合理答案</a:t>
            </a:r>
            <a:r>
              <a:rPr lang="zh-CN" altLang="zh-CN" sz="2400" kern="100">
                <a:cs typeface="Times New Roman" panose="02020603050405020304" pitchFamily="18" charset="0"/>
              </a:rPr>
              <a:t>）</a:t>
            </a:r>
            <a:endParaRPr lang="zh-CN" altLang="zh-CN" sz="1400" kern="100">
              <a:cs typeface="Times New Roman" panose="02020603050405020304" pitchFamily="18" charset="0"/>
            </a:endParaRPr>
          </a:p>
        </p:txBody>
      </p:sp>
      <p:pic>
        <p:nvPicPr>
          <p:cNvPr id="7" name="图片 6"/>
          <p:cNvPicPr>
            <a:picLocks noChangeAspect="1"/>
          </p:cNvPicPr>
          <p:nvPr/>
        </p:nvPicPr>
        <p:blipFill>
          <a:blip r:embed="rId2"/>
          <a:stretch>
            <a:fillRect/>
          </a:stretch>
        </p:blipFill>
        <p:spPr>
          <a:xfrm>
            <a:off x="813274" y="2492896"/>
            <a:ext cx="10576224" cy="1993057"/>
          </a:xfrm>
          <a:prstGeom prst="rect">
            <a:avLst/>
          </a:prstGeom>
        </p:spPr>
      </p:pic>
    </p:spTree>
    <p:extLst>
      <p:ext uri="{BB962C8B-B14F-4D97-AF65-F5344CB8AC3E}">
        <p14:creationId xmlns:p14="http://schemas.microsoft.com/office/powerpoint/2010/main" val="826326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选择题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28</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在每小题给出的四个选项中</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只有一项是符合题目要求的</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古有北斗星指方向，今有北斗卫星导航程</a:t>
            </a:r>
            <a:r>
              <a:rPr lang="en-US" altLang="zh-CN" kern="1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北斗卫星与地面间传递信息是利用（　　）</a:t>
            </a:r>
            <a:r>
              <a:rPr lang="en-US"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spc="-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超声波</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次声波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电磁波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空气</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在我国古代的四大发明中，主要应用了磁性材料特性的是（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指南针</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火药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印刷术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造纸术</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991750" y="1988840"/>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
        <p:nvSpPr>
          <p:cNvPr id="4" name="矩形 3"/>
          <p:cNvSpPr/>
          <p:nvPr/>
        </p:nvSpPr>
        <p:spPr>
          <a:xfrm>
            <a:off x="8776754" y="3615407"/>
            <a:ext cx="407484" cy="461665"/>
          </a:xfrm>
          <a:prstGeom prst="rect">
            <a:avLst/>
          </a:prstGeom>
        </p:spPr>
        <p:txBody>
          <a:bodyPr wrap="none">
            <a:spAutoFit/>
          </a:bodyPr>
          <a:lstStyle/>
          <a:p>
            <a:r>
              <a:rPr lang="en-US" altLang="zh-CN" sz="2400">
                <a:ea typeface="等线" panose="02010600030101010101" pitchFamily="2" charset="-122"/>
              </a:rPr>
              <a:t>A</a:t>
            </a:r>
            <a:endParaRPr lang="zh-CN" altLang="en-US"/>
          </a:p>
        </p:txBody>
      </p:sp>
    </p:spTree>
    <p:extLst>
      <p:ext uri="{BB962C8B-B14F-4D97-AF65-F5344CB8AC3E}">
        <p14:creationId xmlns:p14="http://schemas.microsoft.com/office/powerpoint/2010/main" val="2161125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39978"/>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）利用低温箱和温度传感器探究不同温度的水降温的快慢，温度传感器可实时监测并自动记录水温，如图甲所示</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）实验时，在三个相同的杯子中加入</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相同、初温不同的水</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将温度传感器的探头浸没水中测量水温时，应注意探头不要</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087094" y="4344567"/>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25</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2926854" y="1916832"/>
            <a:ext cx="5887393" cy="2510878"/>
          </a:xfrm>
          <a:prstGeom prst="rect">
            <a:avLst/>
          </a:prstGeom>
        </p:spPr>
      </p:pic>
      <p:sp>
        <p:nvSpPr>
          <p:cNvPr id="5" name="矩形 4"/>
          <p:cNvSpPr/>
          <p:nvPr/>
        </p:nvSpPr>
        <p:spPr>
          <a:xfrm>
            <a:off x="6120722" y="5126071"/>
            <a:ext cx="111280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质量　</a:t>
            </a:r>
            <a:endParaRPr lang="zh-CN" altLang="en-US"/>
          </a:p>
        </p:txBody>
      </p:sp>
      <p:sp>
        <p:nvSpPr>
          <p:cNvPr id="6" name="矩形 5"/>
          <p:cNvSpPr/>
          <p:nvPr/>
        </p:nvSpPr>
        <p:spPr>
          <a:xfrm>
            <a:off x="7492328" y="5580614"/>
            <a:ext cx="3355406"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接触杯底或接触杯壁　</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1045072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）将三杯水同时放入－</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的低温箱中冷却，箱内的风扇可使箱内气流稳定循环，使得三杯水受冷环境</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）同时用三个温度传感器分别监测三杯水的温度，并获得温度随时间变化的图像如图乙所示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分析图像可知：在其他条件相同的情况下，初温高的水降温</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慢</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）；水在凝固过程中，</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热量，温度保持不变</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）为提高实验结论的普遍性，实验时应在每杯水中放入多个探头，对杯子中不同</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______</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的水进行测量</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319342" y="6060612"/>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25</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5735166" y="4005063"/>
            <a:ext cx="4896544" cy="2088297"/>
          </a:xfrm>
          <a:prstGeom prst="rect">
            <a:avLst/>
          </a:prstGeom>
        </p:spPr>
      </p:pic>
      <p:sp>
        <p:nvSpPr>
          <p:cNvPr id="5" name="矩形 4"/>
          <p:cNvSpPr/>
          <p:nvPr/>
        </p:nvSpPr>
        <p:spPr>
          <a:xfrm>
            <a:off x="3574926" y="1386898"/>
            <a:ext cx="803425" cy="461665"/>
          </a:xfrm>
          <a:prstGeom prst="rect">
            <a:avLst/>
          </a:prstGeom>
        </p:spPr>
        <p:txBody>
          <a:bodyPr wrap="none">
            <a:spAutoFit/>
          </a:bodyPr>
          <a:lstStyle/>
          <a:p>
            <a:r>
              <a:rPr lang="zh-CN" altLang="zh-CN" sz="2400" smtClean="0">
                <a:latin typeface="等线" panose="02010600030101010101" pitchFamily="2" charset="-122"/>
                <a:ea typeface="黑体" panose="02010609060101010101" pitchFamily="49" charset="-122"/>
                <a:cs typeface="Times New Roman" panose="02020603050405020304" pitchFamily="18" charset="0"/>
              </a:rPr>
              <a:t>相同</a:t>
            </a:r>
            <a:endParaRPr lang="zh-CN" altLang="en-US"/>
          </a:p>
        </p:txBody>
      </p:sp>
      <p:sp>
        <p:nvSpPr>
          <p:cNvPr id="6" name="矩形 5"/>
          <p:cNvSpPr/>
          <p:nvPr/>
        </p:nvSpPr>
        <p:spPr>
          <a:xfrm>
            <a:off x="10847734" y="2465404"/>
            <a:ext cx="494046" cy="461665"/>
          </a:xfrm>
          <a:prstGeom prst="rect">
            <a:avLst/>
          </a:prstGeom>
        </p:spPr>
        <p:txBody>
          <a:bodyPr wrap="none">
            <a:spAutoFit/>
          </a:bodyPr>
          <a:lstStyle/>
          <a:p>
            <a:r>
              <a:rPr lang="zh-CN" altLang="zh-CN" sz="2400" smtClean="0">
                <a:latin typeface="等线" panose="02010600030101010101" pitchFamily="2" charset="-122"/>
                <a:ea typeface="黑体" panose="02010609060101010101" pitchFamily="49" charset="-122"/>
                <a:cs typeface="Times New Roman" panose="02020603050405020304" pitchFamily="18" charset="0"/>
              </a:rPr>
              <a:t>快</a:t>
            </a:r>
            <a:endParaRPr lang="zh-CN" altLang="en-US"/>
          </a:p>
        </p:txBody>
      </p:sp>
      <p:sp>
        <p:nvSpPr>
          <p:cNvPr id="7" name="矩形 6"/>
          <p:cNvSpPr/>
          <p:nvPr/>
        </p:nvSpPr>
        <p:spPr>
          <a:xfrm>
            <a:off x="6638585" y="2996952"/>
            <a:ext cx="111280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放出　</a:t>
            </a:r>
            <a:endParaRPr lang="zh-CN" altLang="en-US"/>
          </a:p>
        </p:txBody>
      </p:sp>
      <p:sp>
        <p:nvSpPr>
          <p:cNvPr id="8" name="矩形 7"/>
          <p:cNvSpPr/>
          <p:nvPr/>
        </p:nvSpPr>
        <p:spPr>
          <a:xfrm>
            <a:off x="838622" y="4005064"/>
            <a:ext cx="2350323"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位置</a:t>
            </a:r>
            <a:r>
              <a:rPr lang="zh-CN" altLang="zh-CN" sz="2400" kern="100">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或深度</a:t>
            </a:r>
            <a:r>
              <a:rPr lang="zh-CN" altLang="zh-CN" sz="2400" kern="100">
                <a:cs typeface="Times New Roman" panose="02020603050405020304" pitchFamily="18" charset="0"/>
              </a:rPr>
              <a:t>）</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159946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39978"/>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）在探究凸透镜成像规律的实验中</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）如图甲所示，用平行光测出凸透镜的焦距为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）将蜡烛、凸透镜和光屏依次放在水平光具座上，调节烛焰、凸透镜和光屏三者中心在</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946284" y="3750206"/>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26</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7100786" y="4453736"/>
            <a:ext cx="3347391" cy="646331"/>
          </a:xfrm>
          <a:prstGeom prst="rect">
            <a:avLst/>
          </a:prstGeom>
        </p:spPr>
        <p:txBody>
          <a:bodyPr wrap="none">
            <a:spAutoFit/>
          </a:bodyPr>
          <a:lstStyle/>
          <a:p>
            <a:pPr algn="just">
              <a:lnSpc>
                <a:spcPct val="150000"/>
              </a:lnSpc>
              <a:spcAft>
                <a:spcPts val="0"/>
              </a:spcAft>
            </a:pPr>
            <a:r>
              <a:rPr lang="en-US" altLang="zh-CN" sz="2400" kern="100">
                <a:cs typeface="Times New Roman" panose="02020603050405020304" pitchFamily="18" charset="0"/>
              </a:rPr>
              <a:t>12.5</a:t>
            </a:r>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12</a:t>
            </a:r>
            <a:r>
              <a:rPr lang="en-US" altLang="zh-CN"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3</a:t>
            </a:r>
            <a:r>
              <a:rPr lang="zh-CN" altLang="en-US" sz="2400" kern="100" smtClean="0">
                <a:ea typeface="楷体" panose="02010609060101010101" pitchFamily="49"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12</a:t>
            </a:r>
            <a:r>
              <a:rPr lang="en-US" altLang="zh-CN"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7</a:t>
            </a:r>
            <a:r>
              <a:rPr lang="zh-CN" altLang="zh-CN" sz="2400" kern="100">
                <a:ea typeface="楷体" panose="02010609060101010101" pitchFamily="49" charset="-122"/>
                <a:cs typeface="Times New Roman" panose="02020603050405020304" pitchFamily="18" charset="0"/>
              </a:rPr>
              <a:t>均可</a:t>
            </a:r>
            <a:r>
              <a:rPr lang="zh-CN" altLang="zh-CN" sz="2400" kern="100">
                <a:cs typeface="Times New Roman" panose="02020603050405020304" pitchFamily="18" charset="0"/>
              </a:rPr>
              <a:t>）</a:t>
            </a:r>
            <a:endParaRPr lang="zh-CN" altLang="zh-CN" sz="1400" kern="100">
              <a:cs typeface="Times New Roman" panose="02020603050405020304" pitchFamily="18" charset="0"/>
            </a:endParaRPr>
          </a:p>
        </p:txBody>
      </p:sp>
      <p:sp>
        <p:nvSpPr>
          <p:cNvPr id="6" name="矩形 5"/>
          <p:cNvSpPr/>
          <p:nvPr/>
        </p:nvSpPr>
        <p:spPr>
          <a:xfrm>
            <a:off x="1711344" y="5661248"/>
            <a:ext cx="1422184"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同一高度</a:t>
            </a:r>
            <a:endParaRPr lang="zh-CN" altLang="en-US"/>
          </a:p>
        </p:txBody>
      </p:sp>
      <p:pic>
        <p:nvPicPr>
          <p:cNvPr id="7" name="图片 6"/>
          <p:cNvPicPr>
            <a:picLocks noChangeAspect="1"/>
          </p:cNvPicPr>
          <p:nvPr/>
        </p:nvPicPr>
        <p:blipFill>
          <a:blip r:embed="rId2"/>
          <a:stretch>
            <a:fillRect/>
          </a:stretch>
        </p:blipFill>
        <p:spPr>
          <a:xfrm>
            <a:off x="694606" y="1484784"/>
            <a:ext cx="10148896" cy="2271082"/>
          </a:xfrm>
          <a:prstGeom prst="rect">
            <a:avLst/>
          </a:prstGeom>
        </p:spPr>
      </p:pic>
    </p:spTree>
    <p:extLst>
      <p:ext uri="{BB962C8B-B14F-4D97-AF65-F5344CB8AC3E}">
        <p14:creationId xmlns:p14="http://schemas.microsoft.com/office/powerpoint/2010/main" val="415003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）调节蜡烛、凸透镜和光屏至图乙所示的位置，则烛焰在光屏上成倒立、</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根据这一成像特点，可制成</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）若要使光屏上的像变小，应使蜡烛与凸透镜的距离变</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，再调节光屏位置</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891171" y="5336212"/>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26</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982638" y="1340768"/>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缩小</a:t>
            </a:r>
            <a:endParaRPr lang="zh-CN" altLang="en-US"/>
          </a:p>
        </p:txBody>
      </p:sp>
      <p:sp>
        <p:nvSpPr>
          <p:cNvPr id="6" name="矩形 5"/>
          <p:cNvSpPr/>
          <p:nvPr/>
        </p:nvSpPr>
        <p:spPr>
          <a:xfrm>
            <a:off x="7103318" y="1340768"/>
            <a:ext cx="111280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照相机</a:t>
            </a:r>
            <a:endParaRPr lang="zh-CN" altLang="en-US"/>
          </a:p>
        </p:txBody>
      </p:sp>
      <p:sp>
        <p:nvSpPr>
          <p:cNvPr id="7" name="矩形 6"/>
          <p:cNvSpPr/>
          <p:nvPr/>
        </p:nvSpPr>
        <p:spPr>
          <a:xfrm>
            <a:off x="8903518" y="1900282"/>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大　</a:t>
            </a:r>
            <a:endParaRPr lang="zh-CN" altLang="en-US"/>
          </a:p>
        </p:txBody>
      </p:sp>
      <p:pic>
        <p:nvPicPr>
          <p:cNvPr id="8" name="图片 7"/>
          <p:cNvPicPr>
            <a:picLocks noChangeAspect="1"/>
          </p:cNvPicPr>
          <p:nvPr/>
        </p:nvPicPr>
        <p:blipFill>
          <a:blip r:embed="rId2"/>
          <a:stretch>
            <a:fillRect/>
          </a:stretch>
        </p:blipFill>
        <p:spPr>
          <a:xfrm>
            <a:off x="694606" y="3174142"/>
            <a:ext cx="10148896" cy="2271082"/>
          </a:xfrm>
          <a:prstGeom prst="rect">
            <a:avLst/>
          </a:prstGeom>
        </p:spPr>
      </p:pic>
    </p:spTree>
    <p:extLst>
      <p:ext uri="{BB962C8B-B14F-4D97-AF65-F5344CB8AC3E}">
        <p14:creationId xmlns:p14="http://schemas.microsoft.com/office/powerpoint/2010/main" val="226167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3970318"/>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）用透明圆筒制作测量液体密度的密度计</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）获取相关数据：</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已知圆筒底面积为</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调节天平平衡时，指针指在分度盘中央刻度线的左侧，此时应将平衡螺母向</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所示，用调好的天平测得空圆筒质量</a:t>
            </a:r>
            <a:r>
              <a:rPr lang="en-US" altLang="zh-CN" i="1"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m</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；向圆筒中倒入适量水，用天平测得圆筒与水的总质量为</a:t>
            </a:r>
            <a:r>
              <a:rPr lang="en-US" altLang="zh-CN" kern="100" smtClean="0">
                <a:solidFill>
                  <a:srgbClr val="000000"/>
                </a:solidFill>
                <a:ea typeface="宋体" panose="02010600030101010101" pitchFamily="2" charset="-122"/>
                <a:cs typeface="Times New Roman" panose="02020603050405020304" pitchFamily="18" charset="0"/>
              </a:rPr>
              <a:t>81.4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，计算得到圆筒内水的体积</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kern="10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cm</a:t>
            </a:r>
            <a:r>
              <a:rPr lang="en-US" altLang="zh-CN" kern="100" baseline="300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3</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631709" y="4005064"/>
            <a:ext cx="6283116" cy="2046715"/>
          </a:xfrm>
          <a:prstGeom prst="rect">
            <a:avLst/>
          </a:prstGeom>
        </p:spPr>
      </p:pic>
      <p:sp>
        <p:nvSpPr>
          <p:cNvPr id="6" name="矩形 5"/>
          <p:cNvSpPr/>
          <p:nvPr/>
        </p:nvSpPr>
        <p:spPr>
          <a:xfrm>
            <a:off x="5738372" y="5949280"/>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27</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3" name="矩形 2"/>
          <p:cNvSpPr/>
          <p:nvPr/>
        </p:nvSpPr>
        <p:spPr>
          <a:xfrm>
            <a:off x="838622" y="2852936"/>
            <a:ext cx="494046"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右</a:t>
            </a:r>
            <a:endParaRPr lang="zh-CN" altLang="en-US"/>
          </a:p>
        </p:txBody>
      </p:sp>
      <p:sp>
        <p:nvSpPr>
          <p:cNvPr id="7" name="矩形 6"/>
          <p:cNvSpPr/>
          <p:nvPr/>
        </p:nvSpPr>
        <p:spPr>
          <a:xfrm>
            <a:off x="9191550" y="2760602"/>
            <a:ext cx="723275" cy="646331"/>
          </a:xfrm>
          <a:prstGeom prst="rect">
            <a:avLst/>
          </a:prstGeom>
        </p:spPr>
        <p:txBody>
          <a:bodyPr wrap="none">
            <a:spAutoFit/>
          </a:bodyPr>
          <a:lstStyle/>
          <a:p>
            <a:pPr algn="just">
              <a:lnSpc>
                <a:spcPct val="150000"/>
              </a:lnSpc>
              <a:spcAft>
                <a:spcPts val="0"/>
              </a:spcAft>
            </a:pPr>
            <a:r>
              <a:rPr lang="en-US" altLang="zh-CN" sz="2400" kern="100">
                <a:cs typeface="Times New Roman" panose="02020603050405020304" pitchFamily="18" charset="0"/>
              </a:rPr>
              <a:t>31.4</a:t>
            </a:r>
            <a:endParaRPr lang="zh-CN" altLang="zh-CN" sz="1400" kern="100">
              <a:cs typeface="Times New Roman" panose="02020603050405020304" pitchFamily="18" charset="0"/>
            </a:endParaRPr>
          </a:p>
        </p:txBody>
      </p:sp>
      <p:sp>
        <p:nvSpPr>
          <p:cNvPr id="9" name="矩形 8"/>
          <p:cNvSpPr/>
          <p:nvPr/>
        </p:nvSpPr>
        <p:spPr>
          <a:xfrm>
            <a:off x="1216491" y="3922933"/>
            <a:ext cx="801823" cy="646331"/>
          </a:xfrm>
          <a:prstGeom prst="rect">
            <a:avLst/>
          </a:prstGeom>
        </p:spPr>
        <p:txBody>
          <a:bodyPr wrap="none">
            <a:spAutoFit/>
          </a:bodyPr>
          <a:lstStyle/>
          <a:p>
            <a:pPr algn="just">
              <a:lnSpc>
                <a:spcPct val="150000"/>
              </a:lnSpc>
              <a:spcAft>
                <a:spcPts val="0"/>
              </a:spcAft>
            </a:pPr>
            <a:r>
              <a:rPr lang="en-US" altLang="zh-CN" sz="2400" kern="100">
                <a:cs typeface="Times New Roman" panose="02020603050405020304" pitchFamily="18" charset="0"/>
              </a:rPr>
              <a:t>50</a:t>
            </a:r>
            <a:r>
              <a:rPr lang="zh-CN" altLang="zh-CN" sz="2400" kern="100">
                <a:ea typeface="黑体" panose="02010609060101010101" pitchFamily="49" charset="-122"/>
                <a:cs typeface="Times New Roman" panose="02020603050405020304" pitchFamily="18" charset="0"/>
              </a:rPr>
              <a:t>　</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658616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3416320"/>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）制作液体密度计：</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在圆筒上体积为</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的水面处做标记，如图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中的甲所示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倒掉圆筒内的水，倒入待测液体至标记处，使待测液体体积为</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将圆筒放入水中，圆筒处于漂浮状态，如图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测量圆筒浸入水中的深度</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，则待测液体密度</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kern="10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m</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S</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h</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V</a:t>
            </a:r>
            <a:r>
              <a:rPr lang="en-US" altLang="zh-CN" kern="100" baseline="-250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0</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ρ</a:t>
            </a:r>
            <a:r>
              <a:rPr lang="zh-CN"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根据计算结果在圆筒外壁标记刻度线和密度值</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4222998" y="3933056"/>
            <a:ext cx="3133099" cy="2712746"/>
          </a:xfrm>
          <a:prstGeom prst="rect">
            <a:avLst/>
          </a:prstGeom>
        </p:spPr>
      </p:pic>
      <mc:AlternateContent xmlns:mc="http://schemas.openxmlformats.org/markup-compatibility/2006" xmlns:a14="http://schemas.microsoft.com/office/drawing/2010/main">
        <mc:Choice Requires="a14">
          <p:sp>
            <p:nvSpPr>
              <p:cNvPr id="4" name="矩形 3"/>
              <p:cNvSpPr/>
              <p:nvPr/>
            </p:nvSpPr>
            <p:spPr>
              <a:xfrm>
                <a:off x="8301579" y="2600740"/>
                <a:ext cx="1970091" cy="714683"/>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　</a:t>
                </a:r>
                <a14:m>
                  <m:oMath xmlns:m="http://schemas.openxmlformats.org/officeDocument/2006/math">
                    <m:f>
                      <m:f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a:ea typeface="等线" panose="02010600030101010101" pitchFamily="2" charset="-122"/>
                              </a:rPr>
                              <m:t>ρ</m:t>
                            </m:r>
                          </m:e>
                          <m:sub>
                            <m:r>
                              <m:rPr>
                                <m:nor/>
                              </m:rPr>
                              <a:rPr lang="zh-CN" altLang="zh-CN" sz="2400" baseline="6000">
                                <a:ea typeface="等线" panose="02010600030101010101" pitchFamily="2" charset="-122"/>
                                <a:cs typeface="Times New Roman" panose="02020603050405020304" pitchFamily="18" charset="0"/>
                              </a:rPr>
                              <m:t>水</m:t>
                            </m:r>
                          </m:sub>
                        </m:sSub>
                        <m:r>
                          <a:rPr lang="en-US" altLang="zh-CN" sz="2400" i="1">
                            <a:latin typeface="Cambria Math" panose="02040503050406030204" pitchFamily="18" charset="0"/>
                            <a:ea typeface="等线" panose="02010600030101010101" pitchFamily="2" charset="-122"/>
                            <a:cs typeface="Times New Roman" panose="02020603050405020304" pitchFamily="18" charset="0"/>
                          </a:rPr>
                          <m:t>𝑺𝒉</m:t>
                        </m:r>
                        <m:r>
                          <m:rPr>
                            <m:nor/>
                          </m:rPr>
                          <a:rPr lang="zh-CN" altLang="zh-CN" sz="2400">
                            <a:ea typeface="等线" panose="02010600030101010101" pitchFamily="2" charset="-122"/>
                            <a:cs typeface="Times New Roman" panose="02020603050405020304" pitchFamily="18" charset="0"/>
                          </a:rPr>
                          <m:t>－</m:t>
                        </m:r>
                        <m:r>
                          <a:rPr lang="en-US" altLang="zh-CN" sz="2400" i="1">
                            <a:latin typeface="Cambria Math" panose="02040503050406030204" pitchFamily="18" charset="0"/>
                            <a:ea typeface="等线" panose="02010600030101010101" pitchFamily="2" charset="-122"/>
                            <a:cs typeface="Times New Roman" panose="02020603050405020304" pitchFamily="18" charset="0"/>
                          </a:rPr>
                          <m:t>𝒎</m:t>
                        </m:r>
                      </m:num>
                      <m:den>
                        <m:sSub>
                          <m:sSubPr>
                            <m:ctrlPr>
                              <a:rPr lang="zh-CN" altLang="zh-CN" sz="2400" i="1">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latin typeface="Cambria Math" panose="02040503050406030204" pitchFamily="18" charset="0"/>
                                <a:ea typeface="等线" panose="02010600030101010101" pitchFamily="2" charset="-122"/>
                                <a:cs typeface="Times New Roman" panose="02020603050405020304" pitchFamily="18" charset="0"/>
                              </a:rPr>
                              <m:t>𝑽</m:t>
                            </m:r>
                          </m:e>
                          <m:sub>
                            <m:r>
                              <a:rPr lang="en-US" altLang="zh-CN" sz="2400" i="1">
                                <a:latin typeface="Cambria Math" panose="02040503050406030204" pitchFamily="18" charset="0"/>
                                <a:ea typeface="等线" panose="02010600030101010101" pitchFamily="2" charset="-122"/>
                                <a:cs typeface="Times New Roman" panose="02020603050405020304" pitchFamily="18" charset="0"/>
                              </a:rPr>
                              <m:t>0</m:t>
                            </m:r>
                          </m:sub>
                        </m:sSub>
                      </m:den>
                    </m:f>
                  </m:oMath>
                </a14:m>
                <a:r>
                  <a:rPr lang="zh-CN" altLang="zh-CN" sz="2400">
                    <a:latin typeface="等线" panose="02010600030101010101" pitchFamily="2" charset="-122"/>
                    <a:ea typeface="黑体" panose="02010609060101010101" pitchFamily="49" charset="-122"/>
                    <a:cs typeface="Times New Roman" panose="02020603050405020304" pitchFamily="18" charset="0"/>
                  </a:rPr>
                  <a:t>　</a:t>
                </a:r>
                <a:endParaRPr lang="zh-CN" altLang="en-US"/>
              </a:p>
            </p:txBody>
          </p:sp>
        </mc:Choice>
        <mc:Fallback xmlns="">
          <p:sp>
            <p:nvSpPr>
              <p:cNvPr id="4" name="矩形 3"/>
              <p:cNvSpPr>
                <a:spLocks noRot="1" noChangeAspect="1" noMove="1" noResize="1" noEditPoints="1" noAdjustHandles="1" noChangeArrowheads="1" noChangeShapeType="1" noTextEdit="1"/>
              </p:cNvSpPr>
              <p:nvPr/>
            </p:nvSpPr>
            <p:spPr>
              <a:xfrm>
                <a:off x="8301579" y="2600740"/>
                <a:ext cx="1970091" cy="714683"/>
              </a:xfrm>
              <a:prstGeom prst="rect">
                <a:avLst/>
              </a:prstGeom>
              <a:blipFill>
                <a:blip r:embed="rId3"/>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441595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）用自制密度计测量某种液体密度时，发现圆筒触底无法漂浮，请提出一条改进建议：</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____________________________________________</a:t>
            </a: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29879" y="2596265"/>
            <a:ext cx="9159704" cy="2983759"/>
          </a:xfrm>
          <a:prstGeom prst="rect">
            <a:avLst/>
          </a:prstGeom>
        </p:spPr>
      </p:pic>
      <p:sp>
        <p:nvSpPr>
          <p:cNvPr id="4" name="矩形 3"/>
          <p:cNvSpPr/>
          <p:nvPr/>
        </p:nvSpPr>
        <p:spPr>
          <a:xfrm>
            <a:off x="5242003" y="5589240"/>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27</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6" name="矩形 5"/>
          <p:cNvSpPr/>
          <p:nvPr/>
        </p:nvSpPr>
        <p:spPr>
          <a:xfrm>
            <a:off x="1557265" y="1244623"/>
            <a:ext cx="10298581" cy="646331"/>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往容器中加足够多的水</a:t>
            </a:r>
            <a:r>
              <a:rPr lang="zh-CN" altLang="zh-CN" sz="2400" kern="100">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或减小待测液体体积</a:t>
            </a:r>
            <a:r>
              <a:rPr lang="en-US" altLang="zh-CN" sz="2400" i="1" kern="100">
                <a:ea typeface="黑体" panose="02010609060101010101" pitchFamily="49" charset="-122"/>
                <a:cs typeface="Times New Roman" panose="02020603050405020304" pitchFamily="18" charset="0"/>
              </a:rPr>
              <a:t>V</a:t>
            </a:r>
            <a:r>
              <a:rPr lang="en-US" altLang="zh-CN" sz="2400" kern="100" baseline="-25000">
                <a:ea typeface="黑体" panose="02010609060101010101" pitchFamily="49" charset="-122"/>
                <a:cs typeface="Times New Roman" panose="02020603050405020304" pitchFamily="18" charset="0"/>
              </a:rPr>
              <a:t>0</a:t>
            </a:r>
            <a:r>
              <a:rPr lang="zh-CN" altLang="zh-CN" sz="2400" kern="100">
                <a:ea typeface="楷体" panose="02010609060101010101" pitchFamily="49" charset="-122"/>
                <a:cs typeface="Times New Roman" panose="02020603050405020304" pitchFamily="18" charset="0"/>
              </a:rPr>
              <a:t>并重新标刻度等其他</a:t>
            </a:r>
            <a:r>
              <a:rPr lang="zh-CN" altLang="zh-CN" sz="2400" kern="100" smtClean="0">
                <a:ea typeface="楷体" panose="02010609060101010101" pitchFamily="49" charset="-122"/>
                <a:cs typeface="Times New Roman" panose="02020603050405020304" pitchFamily="18" charset="0"/>
              </a:rPr>
              <a:t>合</a:t>
            </a:r>
            <a:endParaRPr lang="zh-CN" altLang="zh-CN" sz="1400" kern="100">
              <a:cs typeface="Times New Roman" panose="02020603050405020304" pitchFamily="18" charset="0"/>
            </a:endParaRPr>
          </a:p>
        </p:txBody>
      </p:sp>
      <p:sp>
        <p:nvSpPr>
          <p:cNvPr id="7" name="矩形 6"/>
          <p:cNvSpPr/>
          <p:nvPr/>
        </p:nvSpPr>
        <p:spPr>
          <a:xfrm>
            <a:off x="524893" y="1908471"/>
            <a:ext cx="1422184" cy="461665"/>
          </a:xfrm>
          <a:prstGeom prst="rect">
            <a:avLst/>
          </a:prstGeom>
        </p:spPr>
        <p:txBody>
          <a:bodyPr wrap="none">
            <a:spAutoFit/>
          </a:bodyPr>
          <a:lstStyle/>
          <a:p>
            <a:r>
              <a:rPr lang="zh-CN" altLang="zh-CN" sz="2400" kern="100">
                <a:ea typeface="楷体" panose="02010609060101010101" pitchFamily="49" charset="-122"/>
                <a:cs typeface="Times New Roman" panose="02020603050405020304" pitchFamily="18" charset="0"/>
              </a:rPr>
              <a:t>理答案</a:t>
            </a:r>
            <a:r>
              <a:rPr lang="zh-CN" altLang="zh-CN" sz="2400" kern="100">
                <a:cs typeface="Times New Roman" panose="02020603050405020304" pitchFamily="18" charset="0"/>
              </a:rPr>
              <a:t>）</a:t>
            </a:r>
            <a:endParaRPr lang="zh-CN" altLang="en-US"/>
          </a:p>
        </p:txBody>
      </p:sp>
    </p:spTree>
    <p:extLst>
      <p:ext uri="{BB962C8B-B14F-4D97-AF65-F5344CB8AC3E}">
        <p14:creationId xmlns:p14="http://schemas.microsoft.com/office/powerpoint/2010/main" val="176619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）学校</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水培种植小屋</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的蔬菜适宜生长的温度在</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之间，项目式学习小组利用热敏电阻和电阻箱设计温度报警电路，电阻箱是可以调节并显示阻值的变阻器</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237848" y="2132856"/>
            <a:ext cx="7731860" cy="3044671"/>
          </a:xfrm>
          <a:prstGeom prst="rect">
            <a:avLst/>
          </a:prstGeom>
        </p:spPr>
      </p:pic>
      <p:sp>
        <p:nvSpPr>
          <p:cNvPr id="4" name="矩形 3"/>
          <p:cNvSpPr/>
          <p:nvPr/>
        </p:nvSpPr>
        <p:spPr>
          <a:xfrm>
            <a:off x="5090300" y="5301208"/>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28</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Tree>
    <p:extLst>
      <p:ext uri="{BB962C8B-B14F-4D97-AF65-F5344CB8AC3E}">
        <p14:creationId xmlns:p14="http://schemas.microsoft.com/office/powerpoint/2010/main" val="41017713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2237848" y="2132856"/>
            <a:ext cx="7731860" cy="3044671"/>
          </a:xfrm>
          <a:prstGeom prst="rect">
            <a:avLst/>
          </a:prstGeom>
        </p:spPr>
      </p:pic>
      <p:sp>
        <p:nvSpPr>
          <p:cNvPr id="7" name="矩形 6"/>
          <p:cNvSpPr/>
          <p:nvPr/>
        </p:nvSpPr>
        <p:spPr>
          <a:xfrm>
            <a:off x="5090300" y="5301208"/>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28</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根据图甲，用笔画线表示导线，将图乙中的实物电路连接完整</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484784"/>
            <a:ext cx="2348720"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如图</a:t>
            </a:r>
            <a:r>
              <a:rPr lang="en-US" altLang="zh-CN" sz="2400" kern="100">
                <a:cs typeface="Times New Roman" panose="02020603050405020304" pitchFamily="18" charset="0"/>
              </a:rPr>
              <a:t>1</a:t>
            </a:r>
            <a:r>
              <a:rPr lang="zh-CN" altLang="zh-CN" sz="2400" kern="100">
                <a:ea typeface="黑体" panose="02010609060101010101" pitchFamily="49" charset="-122"/>
                <a:cs typeface="Times New Roman" panose="02020603050405020304" pitchFamily="18" charset="0"/>
              </a:rPr>
              <a:t>或图</a:t>
            </a:r>
            <a:r>
              <a:rPr lang="en-US" altLang="zh-CN" sz="2400" kern="100">
                <a:cs typeface="Times New Roman" panose="02020603050405020304" pitchFamily="18" charset="0"/>
              </a:rPr>
              <a:t>2</a:t>
            </a:r>
            <a:r>
              <a:rPr lang="zh-CN" altLang="zh-CN" sz="2400" kern="100">
                <a:ea typeface="黑体" panose="02010609060101010101" pitchFamily="49" charset="-122"/>
                <a:cs typeface="Times New Roman" panose="02020603050405020304" pitchFamily="18" charset="0"/>
              </a:rPr>
              <a:t>所示</a:t>
            </a:r>
            <a:endParaRPr lang="zh-CN" altLang="zh-CN" sz="1400" kern="100">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1791221" y="2131115"/>
            <a:ext cx="8321705" cy="3334406"/>
          </a:xfrm>
          <a:prstGeom prst="rect">
            <a:avLst/>
          </a:prstGeom>
        </p:spPr>
      </p:pic>
    </p:spTree>
    <p:extLst>
      <p:ext uri="{BB962C8B-B14F-4D97-AF65-F5344CB8AC3E}">
        <p14:creationId xmlns:p14="http://schemas.microsoft.com/office/powerpoint/2010/main" val="1321490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86145"/>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连接电路的过程中，应将开关</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；将电阻箱的阻值调至最大，起到</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的作用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将热敏电阻置于</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的环境中，闭合</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，记录电流表示数</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；然后</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描述开关状态</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），调节电阻箱</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直至电流表示数为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a:t>
            </a:r>
          </a:p>
          <a:p>
            <a:pPr>
              <a:spcAft>
                <a:spcPts val="0"/>
              </a:spcAft>
            </a:pP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kern="10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将热敏电阻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置于不同温度的环境中，重复步骤</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，测得的数据如表所示</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分析数据可得：热敏电阻的阻值随温度的升高而</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275758460"/>
              </p:ext>
            </p:extLst>
          </p:nvPr>
        </p:nvGraphicFramePr>
        <p:xfrm>
          <a:off x="618172" y="4437112"/>
          <a:ext cx="10971211" cy="1097280"/>
        </p:xfrm>
        <a:graphic>
          <a:graphicData uri="http://schemas.openxmlformats.org/drawingml/2006/table">
            <a:tbl>
              <a:tblPr firstRow="1" firstCol="1" bandRow="1"/>
              <a:tblGrid>
                <a:gridCol w="2123106">
                  <a:extLst>
                    <a:ext uri="{9D8B030D-6E8A-4147-A177-3AD203B41FA5}">
                      <a16:colId xmlns:a16="http://schemas.microsoft.com/office/drawing/2014/main" val="2231621413"/>
                    </a:ext>
                  </a:extLst>
                </a:gridCol>
                <a:gridCol w="1769621">
                  <a:extLst>
                    <a:ext uri="{9D8B030D-6E8A-4147-A177-3AD203B41FA5}">
                      <a16:colId xmlns:a16="http://schemas.microsoft.com/office/drawing/2014/main" val="3013918619"/>
                    </a:ext>
                  </a:extLst>
                </a:gridCol>
                <a:gridCol w="1769621">
                  <a:extLst>
                    <a:ext uri="{9D8B030D-6E8A-4147-A177-3AD203B41FA5}">
                      <a16:colId xmlns:a16="http://schemas.microsoft.com/office/drawing/2014/main" val="300343500"/>
                    </a:ext>
                  </a:extLst>
                </a:gridCol>
                <a:gridCol w="1769621">
                  <a:extLst>
                    <a:ext uri="{9D8B030D-6E8A-4147-A177-3AD203B41FA5}">
                      <a16:colId xmlns:a16="http://schemas.microsoft.com/office/drawing/2014/main" val="1374055738"/>
                    </a:ext>
                  </a:extLst>
                </a:gridCol>
                <a:gridCol w="1769621">
                  <a:extLst>
                    <a:ext uri="{9D8B030D-6E8A-4147-A177-3AD203B41FA5}">
                      <a16:colId xmlns:a16="http://schemas.microsoft.com/office/drawing/2014/main" val="2169321652"/>
                    </a:ext>
                  </a:extLst>
                </a:gridCol>
                <a:gridCol w="1769621">
                  <a:extLst>
                    <a:ext uri="{9D8B030D-6E8A-4147-A177-3AD203B41FA5}">
                      <a16:colId xmlns:a16="http://schemas.microsoft.com/office/drawing/2014/main" val="32148072"/>
                    </a:ext>
                  </a:extLst>
                </a:gridCol>
              </a:tblGrid>
              <a:tr h="548640">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温度</a:t>
                      </a:r>
                      <a:r>
                        <a:rPr lang="en-US" sz="2400" i="1" kern="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t</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0</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10</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20</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30</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40</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042292"/>
                  </a:ext>
                </a:extLst>
              </a:tr>
              <a:tr h="548640">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r>
                        <a:rPr lang="en-US" sz="2400" i="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R</a:t>
                      </a:r>
                      <a:r>
                        <a:rPr lang="en-US" sz="2400" i="1" kern="100"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t</a:t>
                      </a:r>
                      <a:r>
                        <a:rPr lang="en-US" sz="2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2 800</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1 800</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1 200</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800</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600</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8795777"/>
                  </a:ext>
                </a:extLst>
              </a:tr>
            </a:tbl>
          </a:graphicData>
        </a:graphic>
      </p:graphicFrame>
      <p:sp>
        <p:nvSpPr>
          <p:cNvPr id="4" name="矩形 3"/>
          <p:cNvSpPr/>
          <p:nvPr/>
        </p:nvSpPr>
        <p:spPr>
          <a:xfrm>
            <a:off x="5447134" y="824347"/>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断开</a:t>
            </a:r>
            <a:endParaRPr lang="zh-CN" altLang="en-US"/>
          </a:p>
        </p:txBody>
      </p:sp>
      <p:sp>
        <p:nvSpPr>
          <p:cNvPr id="5" name="矩形 4"/>
          <p:cNvSpPr/>
          <p:nvPr/>
        </p:nvSpPr>
        <p:spPr>
          <a:xfrm>
            <a:off x="694606" y="1365907"/>
            <a:ext cx="1731564"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保护电路　</a:t>
            </a:r>
            <a:endParaRPr lang="zh-CN" altLang="en-US"/>
          </a:p>
        </p:txBody>
      </p:sp>
      <p:sp>
        <p:nvSpPr>
          <p:cNvPr id="6" name="矩形 5"/>
          <p:cNvSpPr/>
          <p:nvPr/>
        </p:nvSpPr>
        <p:spPr>
          <a:xfrm>
            <a:off x="728802" y="2463279"/>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断开</a:t>
            </a:r>
            <a:endParaRPr lang="zh-CN" altLang="en-US"/>
          </a:p>
        </p:txBody>
      </p:sp>
      <p:sp>
        <p:nvSpPr>
          <p:cNvPr id="9" name="矩形 8"/>
          <p:cNvSpPr/>
          <p:nvPr/>
        </p:nvSpPr>
        <p:spPr>
          <a:xfrm>
            <a:off x="9047534" y="2350621"/>
            <a:ext cx="2279791"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断开</a:t>
            </a:r>
            <a:r>
              <a:rPr lang="en-US" altLang="zh-CN" sz="2400" kern="100">
                <a:ea typeface="黑体" panose="02010609060101010101" pitchFamily="49" charset="-122"/>
                <a:cs typeface="Times New Roman" panose="02020603050405020304" pitchFamily="18" charset="0"/>
              </a:rPr>
              <a:t>S</a:t>
            </a:r>
            <a:r>
              <a:rPr lang="en-US" altLang="zh-CN" sz="2400" kern="100" baseline="-25000">
                <a:ea typeface="黑体" panose="02010609060101010101" pitchFamily="49" charset="-122"/>
                <a:cs typeface="Times New Roman" panose="02020603050405020304" pitchFamily="18" charset="0"/>
              </a:rPr>
              <a:t>1</a:t>
            </a:r>
            <a:r>
              <a:rPr lang="zh-CN" altLang="zh-CN" sz="2400" kern="100">
                <a:ea typeface="黑体" panose="02010609060101010101" pitchFamily="49" charset="-122"/>
                <a:cs typeface="Times New Roman" panose="02020603050405020304" pitchFamily="18" charset="0"/>
              </a:rPr>
              <a:t>、闭合</a:t>
            </a:r>
            <a:r>
              <a:rPr lang="en-US" altLang="zh-CN" sz="2400" kern="100">
                <a:ea typeface="黑体" panose="02010609060101010101" pitchFamily="49" charset="-122"/>
                <a:cs typeface="Times New Roman" panose="02020603050405020304" pitchFamily="18" charset="0"/>
              </a:rPr>
              <a:t>S</a:t>
            </a:r>
            <a:r>
              <a:rPr lang="en-US" altLang="zh-CN" sz="2400" kern="100" baseline="-25000">
                <a:ea typeface="黑体" panose="02010609060101010101" pitchFamily="49" charset="-122"/>
                <a:cs typeface="Times New Roman" panose="02020603050405020304" pitchFamily="18" charset="0"/>
              </a:rPr>
              <a:t>2</a:t>
            </a:r>
            <a:endParaRPr lang="zh-CN" altLang="zh-CN" sz="1400" kern="100">
              <a:cs typeface="Times New Roman" panose="02020603050405020304" pitchFamily="18" charset="0"/>
            </a:endParaRPr>
          </a:p>
        </p:txBody>
      </p:sp>
      <p:sp>
        <p:nvSpPr>
          <p:cNvPr id="10" name="矩形 9"/>
          <p:cNvSpPr/>
          <p:nvPr/>
        </p:nvSpPr>
        <p:spPr>
          <a:xfrm>
            <a:off x="550590" y="2841388"/>
            <a:ext cx="2589170" cy="646331"/>
          </a:xfrm>
          <a:prstGeom prst="rect">
            <a:avLst/>
          </a:prstGeom>
        </p:spPr>
        <p:txBody>
          <a:bodyPr wrap="none">
            <a:spAutoFit/>
          </a:bodyPr>
          <a:lstStyle/>
          <a:p>
            <a:pPr algn="just">
              <a:lnSpc>
                <a:spcPct val="150000"/>
              </a:lnSpc>
              <a:spcAft>
                <a:spcPts val="0"/>
              </a:spcAft>
            </a:pPr>
            <a:r>
              <a:rPr lang="zh-CN" altLang="zh-CN" sz="2400" kern="100">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或闭合</a:t>
            </a:r>
            <a:r>
              <a:rPr lang="en-US" altLang="zh-CN" sz="2400" kern="100">
                <a:ea typeface="楷体" panose="02010609060101010101" pitchFamily="49" charset="-122"/>
                <a:cs typeface="Times New Roman" panose="02020603050405020304" pitchFamily="18" charset="0"/>
              </a:rPr>
              <a:t>S</a:t>
            </a:r>
            <a:r>
              <a:rPr lang="en-US" altLang="zh-CN" sz="2400" kern="100" baseline="-25000">
                <a:ea typeface="楷体" panose="02010609060101010101" pitchFamily="49" charset="-122"/>
                <a:cs typeface="Times New Roman" panose="02020603050405020304" pitchFamily="18" charset="0"/>
              </a:rPr>
              <a:t>1</a:t>
            </a:r>
            <a:r>
              <a:rPr lang="zh-CN" altLang="zh-CN" sz="2400" kern="100">
                <a:ea typeface="楷体" panose="02010609060101010101" pitchFamily="49" charset="-122"/>
                <a:cs typeface="Times New Roman" panose="02020603050405020304" pitchFamily="18" charset="0"/>
              </a:rPr>
              <a:t>、</a:t>
            </a:r>
            <a:r>
              <a:rPr lang="en-US" altLang="zh-CN" sz="2400" kern="100">
                <a:ea typeface="楷体" panose="02010609060101010101" pitchFamily="49" charset="-122"/>
                <a:cs typeface="Times New Roman" panose="02020603050405020304" pitchFamily="18" charset="0"/>
              </a:rPr>
              <a:t>S</a:t>
            </a:r>
            <a:r>
              <a:rPr lang="en-US" altLang="zh-CN" sz="2400" kern="100" baseline="-25000">
                <a:ea typeface="楷体" panose="02010609060101010101" pitchFamily="49" charset="-122"/>
                <a:cs typeface="Times New Roman" panose="02020603050405020304" pitchFamily="18" charset="0"/>
              </a:rPr>
              <a:t>2</a:t>
            </a:r>
            <a:r>
              <a:rPr lang="zh-CN" altLang="zh-CN" sz="2400" kern="100">
                <a:cs typeface="Times New Roman" panose="02020603050405020304" pitchFamily="18" charset="0"/>
              </a:rPr>
              <a:t>）</a:t>
            </a:r>
            <a:endParaRPr lang="zh-CN" altLang="zh-CN" sz="1400" kern="100">
              <a:cs typeface="Times New Roman" panose="02020603050405020304" pitchFamily="18" charset="0"/>
            </a:endParaRPr>
          </a:p>
        </p:txBody>
      </p:sp>
      <p:sp>
        <p:nvSpPr>
          <p:cNvPr id="12" name="矩形 11"/>
          <p:cNvSpPr/>
          <p:nvPr/>
        </p:nvSpPr>
        <p:spPr>
          <a:xfrm>
            <a:off x="6959302" y="5534392"/>
            <a:ext cx="1712328" cy="646331"/>
          </a:xfrm>
          <a:prstGeom prst="rect">
            <a:avLst/>
          </a:prstGeom>
        </p:spPr>
        <p:txBody>
          <a:bodyPr wrap="none">
            <a:spAutoFit/>
          </a:bodyPr>
          <a:lstStyle/>
          <a:p>
            <a:pPr algn="just">
              <a:lnSpc>
                <a:spcPct val="150000"/>
              </a:lnSpc>
              <a:spcAft>
                <a:spcPts val="0"/>
              </a:spcAft>
            </a:pPr>
            <a:r>
              <a:rPr lang="en-US" altLang="zh-CN" sz="2400" i="1" kern="100">
                <a:cs typeface="Times New Roman" panose="02020603050405020304" pitchFamily="18" charset="0"/>
              </a:rPr>
              <a:t>I</a:t>
            </a:r>
            <a:r>
              <a:rPr lang="en-US" altLang="zh-CN" sz="2400" kern="100" baseline="-25000">
                <a:cs typeface="Times New Roman" panose="02020603050405020304" pitchFamily="18" charset="0"/>
              </a:rPr>
              <a:t>0</a:t>
            </a:r>
            <a:r>
              <a:rPr lang="zh-CN" altLang="zh-CN" sz="2400" kern="100">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或</a:t>
            </a:r>
            <a:r>
              <a:rPr lang="en-US" altLang="zh-CN" sz="2400" kern="100">
                <a:ea typeface="黑体" panose="02010609060101010101" pitchFamily="49" charset="-122"/>
                <a:cs typeface="Times New Roman" panose="02020603050405020304" pitchFamily="18" charset="0"/>
              </a:rPr>
              <a:t>2</a:t>
            </a:r>
            <a:r>
              <a:rPr lang="en-US" altLang="zh-CN" sz="2400" i="1" kern="100">
                <a:ea typeface="黑体" panose="02010609060101010101" pitchFamily="49" charset="-122"/>
                <a:cs typeface="Times New Roman" panose="02020603050405020304" pitchFamily="18" charset="0"/>
              </a:rPr>
              <a:t>I</a:t>
            </a:r>
            <a:r>
              <a:rPr lang="en-US" altLang="zh-CN" sz="2400" kern="100" baseline="-25000">
                <a:ea typeface="黑体" panose="02010609060101010101" pitchFamily="49" charset="-122"/>
                <a:cs typeface="Times New Roman" panose="02020603050405020304" pitchFamily="18" charset="0"/>
              </a:rPr>
              <a:t>0</a:t>
            </a:r>
            <a:r>
              <a:rPr lang="zh-CN" altLang="zh-CN" sz="2400" kern="100">
                <a:cs typeface="Times New Roman" panose="02020603050405020304" pitchFamily="18" charset="0"/>
              </a:rPr>
              <a:t>）</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2082328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9" grpId="0"/>
      <p:bldP spid="10"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下列利用电流热效应工作的用电器是（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电视机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电风扇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电脑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电炉</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下列光现象与图中廊桥倒影形成的原理相同的是（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镜花水月</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小孔成像</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海市蜃楼</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立竿见影</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afjWL01-24.tif&amp;92&amp;1-1$"/>
          <p:cNvPicPr/>
          <p:nvPr/>
        </p:nvPicPr>
        <p:blipFill>
          <a:blip r:embed="rId2" cstate="print">
            <a:extLst>
              <a:ext uri="{28A0092B-C50C-407E-A947-70E740481C1C}">
                <a14:useLocalDpi xmlns:a14="http://schemas.microsoft.com/office/drawing/2010/main" val="0"/>
              </a:ext>
            </a:extLst>
          </a:blip>
          <a:stretch>
            <a:fillRect/>
          </a:stretch>
        </p:blipFill>
        <p:spPr>
          <a:xfrm>
            <a:off x="4295006" y="3068960"/>
            <a:ext cx="2710815" cy="1809115"/>
          </a:xfrm>
          <a:prstGeom prst="rect">
            <a:avLst/>
          </a:prstGeom>
        </p:spPr>
      </p:pic>
      <p:sp>
        <p:nvSpPr>
          <p:cNvPr id="4" name="矩形 3"/>
          <p:cNvSpPr/>
          <p:nvPr/>
        </p:nvSpPr>
        <p:spPr>
          <a:xfrm>
            <a:off x="4802268" y="4947269"/>
            <a:ext cx="1569660"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4</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6023198" y="836712"/>
            <a:ext cx="407484" cy="461665"/>
          </a:xfrm>
          <a:prstGeom prst="rect">
            <a:avLst/>
          </a:prstGeom>
        </p:spPr>
        <p:txBody>
          <a:bodyPr wrap="none">
            <a:spAutoFit/>
          </a:bodyPr>
          <a:lstStyle/>
          <a:p>
            <a:r>
              <a:rPr lang="en-US" altLang="zh-CN" sz="2400" smtClean="0">
                <a:ea typeface="等线" panose="02010600030101010101" pitchFamily="2" charset="-122"/>
              </a:rPr>
              <a:t>D</a:t>
            </a:r>
            <a:endParaRPr lang="zh-CN" altLang="en-US"/>
          </a:p>
        </p:txBody>
      </p:sp>
      <p:sp>
        <p:nvSpPr>
          <p:cNvPr id="6" name="矩形 5"/>
          <p:cNvSpPr/>
          <p:nvPr/>
        </p:nvSpPr>
        <p:spPr>
          <a:xfrm>
            <a:off x="7535366" y="2521686"/>
            <a:ext cx="407484" cy="461665"/>
          </a:xfrm>
          <a:prstGeom prst="rect">
            <a:avLst/>
          </a:prstGeom>
        </p:spPr>
        <p:txBody>
          <a:bodyPr wrap="none">
            <a:spAutoFit/>
          </a:bodyPr>
          <a:lstStyle/>
          <a:p>
            <a:r>
              <a:rPr lang="en-US" altLang="zh-CN" sz="2400">
                <a:ea typeface="等线" panose="02010600030101010101" pitchFamily="2" charset="-122"/>
              </a:rPr>
              <a:t>A</a:t>
            </a:r>
            <a:endParaRPr lang="zh-CN" altLang="en-US"/>
          </a:p>
        </p:txBody>
      </p:sp>
    </p:spTree>
    <p:extLst>
      <p:ext uri="{BB962C8B-B14F-4D97-AF65-F5344CB8AC3E}">
        <p14:creationId xmlns:p14="http://schemas.microsoft.com/office/powerpoint/2010/main" val="3245986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）根据上述探究结果，设计报警电路</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实验器材：电源（</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恒为</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）、热敏电阻</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i="1"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、电阻箱</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999Ω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数字电压表</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kern="100">
                <a:solidFill>
                  <a:srgbClr val="000000"/>
                </a:solidFill>
                <a:ea typeface="宋体" panose="02010600030101010101" pitchFamily="2" charset="-122"/>
                <a:cs typeface="Times New Roman" panose="02020603050405020304" pitchFamily="18" charset="0"/>
              </a:rPr>
              <a:t>.2</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V</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时报警</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数字电流表</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mA</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时报警</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）、开关一个、导线若干</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设计要求：小屋温度</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时都有一个电表报警</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2"/>
          <a:stretch>
            <a:fillRect/>
          </a:stretch>
        </p:blipFill>
        <p:spPr>
          <a:xfrm>
            <a:off x="4994810" y="1973008"/>
            <a:ext cx="524332" cy="519888"/>
          </a:xfrm>
          <a:prstGeom prst="rect">
            <a:avLst/>
          </a:prstGeom>
        </p:spPr>
      </p:pic>
      <p:pic>
        <p:nvPicPr>
          <p:cNvPr id="11" name="图片 10"/>
          <p:cNvPicPr>
            <a:picLocks noChangeAspect="1"/>
          </p:cNvPicPr>
          <p:nvPr/>
        </p:nvPicPr>
        <p:blipFill>
          <a:blip r:embed="rId3"/>
          <a:stretch>
            <a:fillRect/>
          </a:stretch>
        </p:blipFill>
        <p:spPr>
          <a:xfrm>
            <a:off x="11422452" y="1374590"/>
            <a:ext cx="505402" cy="569922"/>
          </a:xfrm>
          <a:prstGeom prst="rect">
            <a:avLst/>
          </a:prstGeom>
        </p:spPr>
      </p:pic>
      <p:pic>
        <p:nvPicPr>
          <p:cNvPr id="12" name="图片 11"/>
          <p:cNvPicPr>
            <a:picLocks noChangeAspect="1"/>
          </p:cNvPicPr>
          <p:nvPr/>
        </p:nvPicPr>
        <p:blipFill>
          <a:blip r:embed="rId4"/>
          <a:stretch>
            <a:fillRect/>
          </a:stretch>
        </p:blipFill>
        <p:spPr>
          <a:xfrm>
            <a:off x="3718942" y="3140968"/>
            <a:ext cx="4000500" cy="2571750"/>
          </a:xfrm>
          <a:prstGeom prst="rect">
            <a:avLst/>
          </a:prstGeom>
        </p:spPr>
      </p:pic>
      <p:sp>
        <p:nvSpPr>
          <p:cNvPr id="13" name="矩形 12"/>
          <p:cNvSpPr/>
          <p:nvPr/>
        </p:nvSpPr>
        <p:spPr>
          <a:xfrm>
            <a:off x="4659855" y="5877272"/>
            <a:ext cx="2492990"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28</a:t>
            </a:r>
            <a:r>
              <a:rPr lang="zh-CN" altLang="zh-CN" sz="2400" b="0" kern="100">
                <a:solidFill>
                  <a:srgbClr val="000000"/>
                </a:solidFill>
                <a:cs typeface="Times New Roman" panose="02020603050405020304" pitchFamily="18" charset="0"/>
              </a:rPr>
              <a:t>题（</a:t>
            </a:r>
            <a:r>
              <a:rPr lang="en-US" altLang="zh-CN" sz="2400" b="0" kern="100">
                <a:solidFill>
                  <a:srgbClr val="000000"/>
                </a:solidFill>
                <a:cs typeface="Times New Roman" panose="02020603050405020304" pitchFamily="18" charset="0"/>
              </a:rPr>
              <a:t>2</a:t>
            </a:r>
            <a:r>
              <a:rPr lang="zh-CN" altLang="zh-CN" sz="2400" b="0" kern="100">
                <a:solidFill>
                  <a:srgbClr val="000000"/>
                </a:solidFill>
                <a:cs typeface="Times New Roman" panose="02020603050405020304" pitchFamily="18" charset="0"/>
              </a:rPr>
              <a:t>）］</a:t>
            </a:r>
            <a:endParaRPr lang="zh-CN" altLang="zh-CN" sz="1400" b="0" kern="100">
              <a:cs typeface="Times New Roman" panose="02020603050405020304" pitchFamily="18" charset="0"/>
            </a:endParaRPr>
          </a:p>
        </p:txBody>
      </p:sp>
    </p:spTree>
    <p:extLst>
      <p:ext uri="{BB962C8B-B14F-4D97-AF65-F5344CB8AC3E}">
        <p14:creationId xmlns:p14="http://schemas.microsoft.com/office/powerpoint/2010/main" val="14715649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stretch>
            <a:fillRect/>
          </a:stretch>
        </p:blipFill>
        <p:spPr>
          <a:xfrm>
            <a:off x="4216375" y="2060848"/>
            <a:ext cx="3005635" cy="1932195"/>
          </a:xfrm>
          <a:prstGeom prst="rect">
            <a:avLst/>
          </a:prstGeom>
        </p:spPr>
      </p:pic>
      <p:sp>
        <p:nvSpPr>
          <p:cNvPr id="10" name="矩形 9"/>
          <p:cNvSpPr/>
          <p:nvPr/>
        </p:nvSpPr>
        <p:spPr>
          <a:xfrm>
            <a:off x="4659855" y="4149080"/>
            <a:ext cx="2492990"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28</a:t>
            </a:r>
            <a:r>
              <a:rPr lang="zh-CN" altLang="zh-CN" sz="2400" b="0" kern="100">
                <a:solidFill>
                  <a:srgbClr val="000000"/>
                </a:solidFill>
                <a:cs typeface="Times New Roman" panose="02020603050405020304" pitchFamily="18" charset="0"/>
              </a:rPr>
              <a:t>题（</a:t>
            </a:r>
            <a:r>
              <a:rPr lang="en-US" altLang="zh-CN" sz="2400" b="0" kern="100">
                <a:solidFill>
                  <a:srgbClr val="000000"/>
                </a:solidFill>
                <a:cs typeface="Times New Roman" panose="02020603050405020304" pitchFamily="18" charset="0"/>
              </a:rPr>
              <a:t>2</a:t>
            </a:r>
            <a:r>
              <a:rPr lang="zh-CN" altLang="zh-CN" sz="2400" b="0" kern="100">
                <a:solidFill>
                  <a:srgbClr val="000000"/>
                </a:solidFill>
                <a:cs typeface="Times New Roman" panose="02020603050405020304" pitchFamily="18" charset="0"/>
              </a:rPr>
              <a:t>）］</a:t>
            </a:r>
            <a:endParaRPr lang="zh-CN" altLang="zh-CN" sz="1400" b="0" kern="100">
              <a:cs typeface="Times New Roman" panose="02020603050405020304" pitchFamily="18" charset="0"/>
            </a:endParaRPr>
          </a:p>
        </p:txBody>
      </p:sp>
      <p:sp>
        <p:nvSpPr>
          <p:cNvPr id="2" name="内容占位符 1"/>
          <p:cNvSpPr>
            <a:spLocks noGrp="1"/>
          </p:cNvSpPr>
          <p:nvPr>
            <p:ph idx="1"/>
          </p:nvPr>
        </p:nvSpPr>
        <p:spPr>
          <a:xfrm>
            <a:off x="360854" y="746120"/>
            <a:ext cx="11485848" cy="1130246"/>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虚线框中的电路图是学习小组设计的</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报警电路</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，但它不能完全满足要求，请你根据设计要求将电路图补画完整</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820365"/>
            <a:ext cx="1422184"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如图所示</a:t>
            </a:r>
            <a:endParaRPr lang="zh-CN" altLang="zh-CN" sz="1400" kern="100">
              <a:cs typeface="Times New Roman" panose="02020603050405020304" pitchFamily="18" charset="0"/>
            </a:endParaRPr>
          </a:p>
        </p:txBody>
      </p:sp>
      <p:pic>
        <p:nvPicPr>
          <p:cNvPr id="4" name="图片 3"/>
          <p:cNvPicPr>
            <a:picLocks noChangeAspect="1"/>
          </p:cNvPicPr>
          <p:nvPr/>
        </p:nvPicPr>
        <p:blipFill>
          <a:blip r:embed="rId3"/>
          <a:stretch>
            <a:fillRect/>
          </a:stretch>
        </p:blipFill>
        <p:spPr>
          <a:xfrm>
            <a:off x="3906277" y="1906379"/>
            <a:ext cx="3799506" cy="2890773"/>
          </a:xfrm>
          <a:prstGeom prst="rect">
            <a:avLst/>
          </a:prstGeom>
        </p:spPr>
      </p:pic>
      <p:sp>
        <p:nvSpPr>
          <p:cNvPr id="5" name="内容占位符 1"/>
          <p:cNvSpPr txBox="1">
            <a:spLocks/>
          </p:cNvSpPr>
          <p:nvPr/>
        </p:nvSpPr>
        <p:spPr bwMode="auto">
          <a:xfrm>
            <a:off x="360854" y="5085184"/>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设计的电路中，电阻箱</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应调为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当温度降低到</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时电路报警，此时电流表的示数为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________mA</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5253155" y="5089907"/>
            <a:ext cx="877163" cy="579967"/>
          </a:xfrm>
          <a:prstGeom prst="rect">
            <a:avLst/>
          </a:prstGeom>
        </p:spPr>
        <p:txBody>
          <a:bodyPr wrap="none">
            <a:spAutoFit/>
          </a:bodyPr>
          <a:lstStyle/>
          <a:p>
            <a:pPr algn="just">
              <a:lnSpc>
                <a:spcPct val="150000"/>
              </a:lnSpc>
              <a:spcAft>
                <a:spcPts val="0"/>
              </a:spcAft>
            </a:pPr>
            <a:r>
              <a:rPr lang="en-US" altLang="zh-CN" sz="2400" kern="100" smtClean="0">
                <a:cs typeface="Times New Roman" panose="02020603050405020304" pitchFamily="18" charset="0"/>
              </a:rPr>
              <a:t>1 200</a:t>
            </a:r>
            <a:endParaRPr lang="zh-CN" altLang="zh-CN" sz="1400" kern="100">
              <a:cs typeface="Times New Roman" panose="02020603050405020304" pitchFamily="18" charset="0"/>
            </a:endParaRPr>
          </a:p>
        </p:txBody>
      </p:sp>
      <p:sp>
        <p:nvSpPr>
          <p:cNvPr id="8" name="矩形 7"/>
          <p:cNvSpPr/>
          <p:nvPr/>
        </p:nvSpPr>
        <p:spPr>
          <a:xfrm>
            <a:off x="2710830" y="5733256"/>
            <a:ext cx="974947" cy="461665"/>
          </a:xfrm>
          <a:prstGeom prst="rect">
            <a:avLst/>
          </a:prstGeom>
        </p:spPr>
        <p:txBody>
          <a:bodyPr wrap="none">
            <a:spAutoFit/>
          </a:bodyPr>
          <a:lstStyle/>
          <a:p>
            <a:r>
              <a:rPr lang="zh-CN" altLang="zh-CN" sz="2400">
                <a:latin typeface="+mn-lt"/>
                <a:ea typeface="黑体" panose="02010609060101010101" pitchFamily="49" charset="-122"/>
                <a:cs typeface="Times New Roman" panose="02020603050405020304" pitchFamily="18" charset="0"/>
              </a:rPr>
              <a:t>　</a:t>
            </a:r>
            <a:r>
              <a:rPr lang="en-US" altLang="zh-CN" sz="2400">
                <a:latin typeface="+mn-lt"/>
                <a:cs typeface="Times New Roman" panose="02020603050405020304" pitchFamily="18" charset="0"/>
              </a:rPr>
              <a:t>4</a:t>
            </a:r>
            <a:r>
              <a:rPr lang="zh-CN" altLang="zh-CN" sz="2400">
                <a:latin typeface="+mn-lt"/>
                <a:ea typeface="黑体" panose="02010609060101010101" pitchFamily="49" charset="-122"/>
                <a:cs typeface="Times New Roman" panose="02020603050405020304" pitchFamily="18" charset="0"/>
              </a:rPr>
              <a:t>　</a:t>
            </a:r>
            <a:endParaRPr lang="zh-CN" altLang="en-US">
              <a:latin typeface="+mn-lt"/>
            </a:endParaRPr>
          </a:p>
        </p:txBody>
      </p:sp>
    </p:spTree>
    <p:extLst>
      <p:ext uri="{BB962C8B-B14F-4D97-AF65-F5344CB8AC3E}">
        <p14:creationId xmlns:p14="http://schemas.microsoft.com/office/powerpoint/2010/main" val="3486840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计算题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3</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）如图所示是某暖手宝的工作原理图，电源电压恒为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6</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，电路的总电流为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p:cNvSpPr/>
              <p:nvPr/>
            </p:nvSpPr>
            <p:spPr>
              <a:xfrm>
                <a:off x="329575" y="2924944"/>
                <a:ext cx="9140825" cy="955967"/>
              </a:xfrm>
              <a:prstGeom prst="rect">
                <a:avLst/>
              </a:prstGeom>
            </p:spPr>
            <p:txBody>
              <a:bodyPr wrap="square">
                <a:spAutoFit/>
              </a:bodyPr>
              <a:lstStyle/>
              <a:p>
                <a:pPr algn="just">
                  <a:lnSpc>
                    <a:spcPct val="150000"/>
                  </a:lnSpc>
                  <a:spcAft>
                    <a:spcPts val="0"/>
                  </a:spcAft>
                </a:pPr>
                <a:r>
                  <a:rPr lang="en-US" altLang="zh-CN" sz="2400" i="1" kern="100">
                    <a:cs typeface="Times New Roman" panose="02020603050405020304" pitchFamily="18" charset="0"/>
                  </a:rPr>
                  <a:t>R</a:t>
                </a:r>
                <a:r>
                  <a:rPr lang="en-US" altLang="zh-CN" sz="2400" kern="100" baseline="-25000">
                    <a:cs typeface="Times New Roman" panose="02020603050405020304" pitchFamily="18" charset="0"/>
                  </a:rPr>
                  <a:t>1</a:t>
                </a:r>
                <a:r>
                  <a:rPr lang="zh-CN" altLang="zh-CN" sz="2400" kern="100">
                    <a:ea typeface="黑体" panose="02010609060101010101" pitchFamily="49" charset="-122"/>
                    <a:cs typeface="Times New Roman" panose="02020603050405020304" pitchFamily="18" charset="0"/>
                  </a:rPr>
                  <a:t>和</a:t>
                </a:r>
                <a:r>
                  <a:rPr lang="en-US" altLang="zh-CN" sz="2400" i="1" kern="100">
                    <a:cs typeface="Times New Roman" panose="02020603050405020304" pitchFamily="18" charset="0"/>
                  </a:rPr>
                  <a:t>R</a:t>
                </a:r>
                <a:r>
                  <a:rPr lang="en-US" altLang="zh-CN" sz="2400" kern="100" baseline="-25000">
                    <a:cs typeface="Times New Roman" panose="02020603050405020304" pitchFamily="18" charset="0"/>
                  </a:rPr>
                  <a:t>2</a:t>
                </a:r>
                <a:r>
                  <a:rPr lang="zh-CN" altLang="zh-CN" sz="2400" kern="100">
                    <a:ea typeface="黑体" panose="02010609060101010101" pitchFamily="49" charset="-122"/>
                    <a:cs typeface="Times New Roman" panose="02020603050405020304" pitchFamily="18" charset="0"/>
                  </a:rPr>
                  <a:t>并联</a:t>
                </a:r>
                <a:r>
                  <a:rPr lang="zh-CN" altLang="zh-CN" sz="2400" kern="100">
                    <a:cs typeface="Times New Roman" panose="02020603050405020304" pitchFamily="18" charset="0"/>
                  </a:rPr>
                  <a:t>，</a:t>
                </a:r>
                <a:r>
                  <a:rPr lang="en-US" altLang="zh-CN" sz="2400" i="1" kern="100" smtClean="0">
                    <a:cs typeface="Times New Roman" panose="02020603050405020304" pitchFamily="18" charset="0"/>
                  </a:rPr>
                  <a:t>U</a:t>
                </a:r>
                <a:r>
                  <a:rPr lang="en-US" altLang="zh-CN" sz="2400" kern="100" baseline="-25000" smtClean="0">
                    <a:cs typeface="Times New Roman" panose="02020603050405020304" pitchFamily="18" charset="0"/>
                  </a:rPr>
                  <a:t>1</a:t>
                </a:r>
                <a:r>
                  <a:rPr lang="zh-CN" altLang="en-US" sz="2400" kern="100" smtClean="0">
                    <a:cs typeface="Times New Roman" panose="02020603050405020304" pitchFamily="18" charset="0"/>
                  </a:rPr>
                  <a:t>＝</a:t>
                </a:r>
                <a:r>
                  <a:rPr lang="en-US" altLang="zh-CN" sz="2400" i="1" kern="100" smtClean="0">
                    <a:cs typeface="Times New Roman" panose="02020603050405020304" pitchFamily="18" charset="0"/>
                  </a:rPr>
                  <a:t>U</a:t>
                </a:r>
                <a:r>
                  <a:rPr lang="en-US" altLang="zh-CN" sz="2400" kern="100" baseline="-25000" smtClean="0">
                    <a:cs typeface="Times New Roman" panose="02020603050405020304" pitchFamily="18" charset="0"/>
                  </a:rPr>
                  <a:t>2</a:t>
                </a:r>
                <a:r>
                  <a:rPr lang="zh-CN" altLang="en-US" sz="2400" kern="100" smtClean="0">
                    <a:cs typeface="Times New Roman" panose="02020603050405020304" pitchFamily="18" charset="0"/>
                  </a:rPr>
                  <a:t>＝</a:t>
                </a:r>
                <a:r>
                  <a:rPr lang="en-US" altLang="zh-CN" sz="2400" i="1" kern="100" smtClean="0">
                    <a:cs typeface="Times New Roman" panose="02020603050405020304" pitchFamily="18" charset="0"/>
                  </a:rPr>
                  <a:t>U</a:t>
                </a:r>
                <a:r>
                  <a:rPr lang="zh-CN" altLang="en-US" sz="2400" kern="100" smtClean="0">
                    <a:cs typeface="Times New Roman" panose="02020603050405020304" pitchFamily="18" charset="0"/>
                  </a:rPr>
                  <a:t>＝</a:t>
                </a:r>
                <a:r>
                  <a:rPr lang="en-US" altLang="zh-CN" sz="2400" kern="100" smtClean="0">
                    <a:cs typeface="Times New Roman" panose="02020603050405020304" pitchFamily="18" charset="0"/>
                  </a:rPr>
                  <a:t>6</a:t>
                </a:r>
                <a:r>
                  <a:rPr lang="en-US" altLang="zh-CN" sz="2400" kern="100" smtClean="0">
                    <a:ea typeface="黑体" panose="02010609060101010101" pitchFamily="49" charset="-122"/>
                    <a:cs typeface="Times New Roman" panose="02020603050405020304" pitchFamily="18" charset="0"/>
                  </a:rPr>
                  <a:t>V</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R</a:t>
                </a:r>
                <a:r>
                  <a:rPr lang="en-US" altLang="zh-CN" sz="2400" kern="100" baseline="-25000">
                    <a:ea typeface="黑体" panose="02010609060101010101" pitchFamily="49" charset="-122"/>
                    <a:cs typeface="Times New Roman" panose="02020603050405020304" pitchFamily="18" charset="0"/>
                  </a:rPr>
                  <a:t>1</a:t>
                </a:r>
                <a:r>
                  <a:rPr lang="zh-CN" altLang="zh-CN" sz="2400" kern="100">
                    <a:ea typeface="黑体" panose="02010609060101010101" pitchFamily="49" charset="-122"/>
                    <a:cs typeface="Times New Roman" panose="02020603050405020304" pitchFamily="18" charset="0"/>
                  </a:rPr>
                  <a:t>的电流</a:t>
                </a:r>
                <a:r>
                  <a:rPr lang="en-US" altLang="zh-CN" sz="2400" i="1" kern="100">
                    <a:ea typeface="黑体" panose="02010609060101010101" pitchFamily="49" charset="-122"/>
                    <a:cs typeface="Times New Roman" panose="02020603050405020304" pitchFamily="18" charset="0"/>
                  </a:rPr>
                  <a:t>I</a:t>
                </a:r>
                <a:r>
                  <a:rPr lang="en-US" altLang="zh-CN" sz="2400" kern="100" baseline="-25000">
                    <a:ea typeface="黑体" panose="02010609060101010101" pitchFamily="49" charset="-122"/>
                    <a:cs typeface="Times New Roman" panose="02020603050405020304" pitchFamily="18" charset="0"/>
                  </a:rPr>
                  <a:t>1</a:t>
                </a:r>
                <a:r>
                  <a:rPr lang="zh-CN" altLang="en-US" sz="2400" kern="10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𝑼</m:t>
                            </m:r>
                          </m:e>
                          <m:sub>
                            <m:r>
                              <a:rPr lang="en-US" altLang="zh-CN" sz="2400" i="1" kern="100">
                                <a:latin typeface="Cambria Math" panose="02040503050406030204" pitchFamily="18" charset="0"/>
                                <a:cs typeface="Times New Roman" panose="02020603050405020304" pitchFamily="18" charset="0"/>
                              </a:rPr>
                              <m:t>1</m:t>
                            </m:r>
                          </m:sub>
                        </m:sSub>
                      </m:num>
                      <m:den>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𝑹</m:t>
                            </m:r>
                          </m:e>
                          <m:sub>
                            <m:r>
                              <a:rPr lang="en-US" altLang="zh-CN" sz="2400" i="1" kern="100">
                                <a:latin typeface="Cambria Math" panose="02040503050406030204" pitchFamily="18" charset="0"/>
                                <a:cs typeface="Times New Roman" panose="02020603050405020304" pitchFamily="18" charset="0"/>
                              </a:rPr>
                              <m:t>1</m:t>
                            </m:r>
                          </m:sub>
                        </m:sSub>
                      </m:den>
                    </m:f>
                    <m:r>
                      <a:rPr lang="zh-CN" altLang="en-US" sz="2400" kern="100" smtClean="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6</m:t>
                        </m:r>
                        <m:r>
                          <a:rPr lang="en-US" altLang="zh-CN" sz="2400" i="1" kern="100">
                            <a:latin typeface="Cambria Math" panose="02040503050406030204" pitchFamily="18" charset="0"/>
                            <a:cs typeface="Times New Roman" panose="02020603050405020304" pitchFamily="18" charset="0"/>
                          </a:rPr>
                          <m:t>𝐕</m:t>
                        </m:r>
                      </m:num>
                      <m:den>
                        <m:r>
                          <a:rPr lang="en-US" altLang="zh-CN" sz="2400" i="1" kern="100">
                            <a:latin typeface="Cambria Math" panose="02040503050406030204" pitchFamily="18" charset="0"/>
                            <a:cs typeface="Times New Roman" panose="02020603050405020304" pitchFamily="18" charset="0"/>
                          </a:rPr>
                          <m:t>10</m:t>
                        </m:r>
                        <m:r>
                          <m:rPr>
                            <m:nor/>
                          </m:rPr>
                          <a:rPr lang="en-US" altLang="zh-CN" sz="2400" kern="100">
                            <a:cs typeface="Times New Roman" panose="02020603050405020304" pitchFamily="18" charset="0"/>
                          </a:rPr>
                          <m:t>Ω</m:t>
                        </m:r>
                      </m:den>
                    </m:f>
                  </m:oMath>
                </a14:m>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0</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6A</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29575" y="2924944"/>
                <a:ext cx="9140825" cy="955967"/>
              </a:xfrm>
              <a:prstGeom prst="rect">
                <a:avLst/>
              </a:prstGeom>
              <a:blipFill>
                <a:blip r:embed="rId2"/>
                <a:stretch>
                  <a:fillRect l="-1000"/>
                </a:stretch>
              </a:blipFill>
            </p:spPr>
            <p:txBody>
              <a:bodyPr/>
              <a:lstStyle/>
              <a:p>
                <a:r>
                  <a:rPr lang="zh-CN" altLang="en-US">
                    <a:noFill/>
                  </a:rPr>
                  <a:t> </a:t>
                </a:r>
              </a:p>
            </p:txBody>
          </p:sp>
        </mc:Fallback>
      </mc:AlternateContent>
      <p:sp>
        <p:nvSpPr>
          <p:cNvPr id="4" name="矩形 3"/>
          <p:cNvSpPr/>
          <p:nvPr/>
        </p:nvSpPr>
        <p:spPr>
          <a:xfrm>
            <a:off x="344803" y="3717032"/>
            <a:ext cx="3090911"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a:t>
            </a:r>
            <a:r>
              <a:rPr lang="en-US" altLang="zh-CN" sz="2400" b="0" kern="100">
                <a:solidFill>
                  <a:srgbClr val="000000"/>
                </a:solidFill>
                <a:cs typeface="Times New Roman" panose="02020603050405020304" pitchFamily="18" charset="0"/>
              </a:rPr>
              <a:t>2</a:t>
            </a:r>
            <a:r>
              <a:rPr lang="zh-CN" altLang="zh-CN" sz="2400" b="0" kern="100">
                <a:solidFill>
                  <a:srgbClr val="000000"/>
                </a:solidFill>
                <a:cs typeface="Times New Roman" panose="02020603050405020304" pitchFamily="18" charset="0"/>
              </a:rPr>
              <a:t>）电阻</a:t>
            </a:r>
            <a:r>
              <a:rPr lang="en-US" altLang="zh-CN" sz="2400" b="0" i="1" kern="100">
                <a:solidFill>
                  <a:srgbClr val="000000"/>
                </a:solidFill>
                <a:cs typeface="Times New Roman" panose="02020603050405020304" pitchFamily="18" charset="0"/>
              </a:rPr>
              <a:t>R</a:t>
            </a:r>
            <a:r>
              <a:rPr lang="en-US" altLang="zh-CN" sz="2400" b="0" kern="100" baseline="-25000">
                <a:solidFill>
                  <a:srgbClr val="000000"/>
                </a:solidFill>
                <a:cs typeface="Times New Roman" panose="02020603050405020304" pitchFamily="18" charset="0"/>
              </a:rPr>
              <a:t>2</a:t>
            </a:r>
            <a:r>
              <a:rPr lang="zh-CN" altLang="zh-CN" sz="2400" b="0" kern="100">
                <a:solidFill>
                  <a:srgbClr val="000000"/>
                </a:solidFill>
                <a:cs typeface="Times New Roman" panose="02020603050405020304" pitchFamily="18" charset="0"/>
              </a:rPr>
              <a:t>的阻值；</a:t>
            </a:r>
            <a:endParaRPr lang="zh-CN" altLang="zh-CN" sz="1400" b="0" kern="10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 name="矩形 4"/>
              <p:cNvSpPr/>
              <p:nvPr/>
            </p:nvSpPr>
            <p:spPr>
              <a:xfrm>
                <a:off x="329575" y="4149080"/>
                <a:ext cx="10142891" cy="955967"/>
              </a:xfrm>
              <a:prstGeom prst="rect">
                <a:avLst/>
              </a:prstGeom>
            </p:spPr>
            <p:txBody>
              <a:bodyPr wrap="square">
                <a:spAutoFit/>
              </a:bodyPr>
              <a:lstStyle/>
              <a:p>
                <a:pPr algn="just">
                  <a:lnSpc>
                    <a:spcPct val="150000"/>
                  </a:lnSpc>
                  <a:spcAft>
                    <a:spcPts val="0"/>
                  </a:spcAft>
                </a:pPr>
                <a:r>
                  <a:rPr lang="en-US" altLang="zh-CN" sz="2400" i="1" kern="100">
                    <a:ea typeface="黑体" panose="02010609060101010101" pitchFamily="49" charset="-122"/>
                    <a:cs typeface="Times New Roman" panose="02020603050405020304" pitchFamily="18" charset="0"/>
                  </a:rPr>
                  <a:t>R</a:t>
                </a:r>
                <a:r>
                  <a:rPr lang="en-US" altLang="zh-CN" sz="2400" kern="100" baseline="-25000">
                    <a:ea typeface="黑体" panose="02010609060101010101" pitchFamily="49" charset="-122"/>
                    <a:cs typeface="Times New Roman" panose="02020603050405020304" pitchFamily="18" charset="0"/>
                  </a:rPr>
                  <a:t>2</a:t>
                </a:r>
                <a:r>
                  <a:rPr lang="zh-CN" altLang="zh-CN" sz="2400" kern="100">
                    <a:ea typeface="黑体" panose="02010609060101010101" pitchFamily="49" charset="-122"/>
                    <a:cs typeface="Times New Roman" panose="02020603050405020304" pitchFamily="18" charset="0"/>
                  </a:rPr>
                  <a:t>的电流</a:t>
                </a:r>
                <a:r>
                  <a:rPr lang="en-US" altLang="zh-CN" sz="2400" i="1" kern="100" smtClean="0">
                    <a:ea typeface="黑体" panose="02010609060101010101" pitchFamily="49" charset="-122"/>
                    <a:cs typeface="Times New Roman" panose="02020603050405020304" pitchFamily="18" charset="0"/>
                  </a:rPr>
                  <a:t>I</a:t>
                </a:r>
                <a:r>
                  <a:rPr lang="en-US" altLang="zh-CN" sz="2400" kern="100" baseline="-25000" smtClean="0">
                    <a:ea typeface="黑体" panose="02010609060101010101" pitchFamily="49" charset="-122"/>
                    <a:cs typeface="Times New Roman" panose="02020603050405020304" pitchFamily="18" charset="0"/>
                  </a:rPr>
                  <a:t>2</a:t>
                </a:r>
                <a:r>
                  <a:rPr lang="zh-CN" altLang="en-US" sz="2400" kern="100" smtClean="0">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I</a:t>
                </a:r>
                <a:r>
                  <a:rPr lang="zh-CN" altLang="zh-CN" sz="2400" kern="100">
                    <a:ea typeface="黑体" panose="02010609060101010101" pitchFamily="49" charset="-122"/>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I</a:t>
                </a:r>
                <a:r>
                  <a:rPr lang="en-US" altLang="zh-CN" sz="2400" kern="100" baseline="-25000" smtClean="0">
                    <a:ea typeface="黑体" panose="02010609060101010101" pitchFamily="49" charset="-122"/>
                    <a:cs typeface="Times New Roman" panose="02020603050405020304" pitchFamily="18" charset="0"/>
                  </a:rPr>
                  <a:t>1</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1A</a:t>
                </a:r>
                <a:r>
                  <a:rPr lang="zh-CN" altLang="zh-CN" sz="2400" kern="100">
                    <a:ea typeface="黑体" panose="02010609060101010101" pitchFamily="49" charset="-122"/>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0</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6A</a:t>
                </a:r>
                <a:r>
                  <a:rPr lang="zh-CN" altLang="en-US" sz="2400" kern="100" smtClean="0">
                    <a:latin typeface="+mn-lt"/>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0</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4A</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R</a:t>
                </a:r>
                <a:r>
                  <a:rPr lang="en-US" altLang="zh-CN" sz="2400" kern="100" baseline="-25000">
                    <a:ea typeface="黑体" panose="02010609060101010101" pitchFamily="49" charset="-122"/>
                    <a:cs typeface="Times New Roman" panose="02020603050405020304" pitchFamily="18" charset="0"/>
                  </a:rPr>
                  <a:t>2</a:t>
                </a:r>
                <a:r>
                  <a:rPr lang="zh-CN" altLang="zh-CN" sz="2400" kern="100">
                    <a:ea typeface="黑体" panose="02010609060101010101" pitchFamily="49" charset="-122"/>
                    <a:cs typeface="Times New Roman" panose="02020603050405020304" pitchFamily="18" charset="0"/>
                  </a:rPr>
                  <a:t>的电阻</a:t>
                </a:r>
                <a:r>
                  <a:rPr lang="en-US" altLang="zh-CN" sz="2400" i="1" kern="100">
                    <a:ea typeface="黑体" panose="02010609060101010101" pitchFamily="49" charset="-122"/>
                    <a:cs typeface="Times New Roman" panose="02020603050405020304" pitchFamily="18" charset="0"/>
                  </a:rPr>
                  <a:t>R</a:t>
                </a:r>
                <a:r>
                  <a:rPr lang="en-US" altLang="zh-CN" sz="2400" kern="100" baseline="-25000">
                    <a:ea typeface="黑体" panose="02010609060101010101" pitchFamily="49" charset="-122"/>
                    <a:cs typeface="Times New Roman" panose="02020603050405020304" pitchFamily="18" charset="0"/>
                  </a:rPr>
                  <a:t>2</a:t>
                </a:r>
                <a:r>
                  <a:rPr lang="zh-CN" altLang="en-US" sz="2400" kern="10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𝑼</m:t>
                            </m:r>
                          </m:e>
                          <m:sub>
                            <m:r>
                              <a:rPr lang="en-US" altLang="zh-CN" sz="2400" i="1" kern="100">
                                <a:latin typeface="Cambria Math" panose="02040503050406030204" pitchFamily="18" charset="0"/>
                                <a:cs typeface="Times New Roman" panose="02020603050405020304" pitchFamily="18" charset="0"/>
                              </a:rPr>
                              <m:t>2</m:t>
                            </m:r>
                          </m:sub>
                        </m:sSub>
                      </m:num>
                      <m:den>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𝑰</m:t>
                            </m:r>
                          </m:e>
                          <m:sub>
                            <m:r>
                              <a:rPr lang="en-US" altLang="zh-CN" sz="2400" i="1" kern="100">
                                <a:latin typeface="Cambria Math" panose="02040503050406030204" pitchFamily="18" charset="0"/>
                                <a:cs typeface="Times New Roman" panose="02020603050405020304" pitchFamily="18" charset="0"/>
                              </a:rPr>
                              <m:t>2</m:t>
                            </m:r>
                          </m:sub>
                        </m:sSub>
                      </m:den>
                    </m:f>
                    <m:r>
                      <a:rPr lang="zh-CN" altLang="en-US" sz="2400" kern="100" smtClean="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6</m:t>
                        </m:r>
                        <m:r>
                          <a:rPr lang="en-US" altLang="zh-CN" sz="2400" i="1" kern="100">
                            <a:latin typeface="Cambria Math" panose="02040503050406030204" pitchFamily="18" charset="0"/>
                            <a:cs typeface="Times New Roman" panose="02020603050405020304" pitchFamily="18" charset="0"/>
                          </a:rPr>
                          <m:t>𝐕</m:t>
                        </m:r>
                      </m:num>
                      <m:den>
                        <m:r>
                          <a:rPr lang="en-US" altLang="zh-CN" sz="2400" i="1" kern="100">
                            <a:latin typeface="Cambria Math" panose="02040503050406030204" pitchFamily="18" charset="0"/>
                            <a:cs typeface="Times New Roman" panose="02020603050405020304" pitchFamily="18" charset="0"/>
                          </a:rPr>
                          <m:t>0.4</m:t>
                        </m:r>
                        <m:r>
                          <a:rPr lang="en-US" altLang="zh-CN" sz="2400" i="1" kern="100">
                            <a:latin typeface="Cambria Math" panose="02040503050406030204" pitchFamily="18" charset="0"/>
                            <a:cs typeface="Times New Roman" panose="02020603050405020304" pitchFamily="18" charset="0"/>
                          </a:rPr>
                          <m:t>𝐀</m:t>
                        </m:r>
                      </m:den>
                    </m:f>
                  </m:oMath>
                </a14:m>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15Ω</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5" name="矩形 4"/>
              <p:cNvSpPr>
                <a:spLocks noRot="1" noChangeAspect="1" noMove="1" noResize="1" noEditPoints="1" noAdjustHandles="1" noChangeArrowheads="1" noChangeShapeType="1" noTextEdit="1"/>
              </p:cNvSpPr>
              <p:nvPr/>
            </p:nvSpPr>
            <p:spPr>
              <a:xfrm>
                <a:off x="329575" y="4149080"/>
                <a:ext cx="10142891" cy="955967"/>
              </a:xfrm>
              <a:prstGeom prst="rect">
                <a:avLst/>
              </a:prstGeom>
              <a:blipFill>
                <a:blip r:embed="rId3"/>
                <a:stretch>
                  <a:fillRect l="-901"/>
                </a:stretch>
              </a:blipFill>
            </p:spPr>
            <p:txBody>
              <a:bodyPr/>
              <a:lstStyle/>
              <a:p>
                <a:r>
                  <a:rPr lang="zh-CN" altLang="en-US">
                    <a:noFill/>
                  </a:rPr>
                  <a:t> </a:t>
                </a:r>
              </a:p>
            </p:txBody>
          </p:sp>
        </mc:Fallback>
      </mc:AlternateContent>
      <p:sp>
        <p:nvSpPr>
          <p:cNvPr id="6" name="矩形 5"/>
          <p:cNvSpPr/>
          <p:nvPr/>
        </p:nvSpPr>
        <p:spPr>
          <a:xfrm>
            <a:off x="339193" y="5042929"/>
            <a:ext cx="3877985"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a:t>
            </a:r>
            <a:r>
              <a:rPr lang="en-US" altLang="zh-CN" sz="2400" b="0" kern="100">
                <a:solidFill>
                  <a:srgbClr val="000000"/>
                </a:solidFill>
                <a:cs typeface="Times New Roman" panose="02020603050405020304" pitchFamily="18" charset="0"/>
              </a:rPr>
              <a:t>3</a:t>
            </a:r>
            <a:r>
              <a:rPr lang="zh-CN" altLang="zh-CN" sz="2400" b="0" kern="100">
                <a:solidFill>
                  <a:srgbClr val="000000"/>
                </a:solidFill>
                <a:cs typeface="Times New Roman" panose="02020603050405020304" pitchFamily="18" charset="0"/>
              </a:rPr>
              <a:t>）电路消耗的总电功率</a:t>
            </a:r>
            <a:r>
              <a:rPr lang="en-US" altLang="zh-CN" sz="2400" b="0" kern="100">
                <a:solidFill>
                  <a:srgbClr val="000000"/>
                </a:solidFill>
                <a:latin typeface="宋体" panose="02010600030101010101" pitchFamily="2" charset="-122"/>
                <a:cs typeface="Times New Roman" panose="02020603050405020304" pitchFamily="18" charset="0"/>
              </a:rPr>
              <a:t>.</a:t>
            </a:r>
            <a:endParaRPr lang="zh-CN" altLang="zh-CN" sz="1400" b="0" kern="100">
              <a:cs typeface="Times New Roman" panose="02020603050405020304" pitchFamily="18" charset="0"/>
            </a:endParaRPr>
          </a:p>
        </p:txBody>
      </p:sp>
      <p:sp>
        <p:nvSpPr>
          <p:cNvPr id="7" name="矩形 6"/>
          <p:cNvSpPr/>
          <p:nvPr/>
        </p:nvSpPr>
        <p:spPr>
          <a:xfrm>
            <a:off x="352049" y="5661248"/>
            <a:ext cx="6107762"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电路消耗的总电功率</a:t>
            </a:r>
            <a:r>
              <a:rPr lang="en-US" altLang="zh-CN" sz="2400" i="1" kern="100" smtClean="0">
                <a:ea typeface="黑体" panose="02010609060101010101" pitchFamily="49" charset="-122"/>
                <a:cs typeface="Times New Roman" panose="02020603050405020304" pitchFamily="18" charset="0"/>
              </a:rPr>
              <a:t>P</a:t>
            </a:r>
            <a:r>
              <a:rPr lang="zh-CN" altLang="en-US" sz="2400" kern="100" smtClean="0">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UI</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6V</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1A</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6W</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pic>
        <p:nvPicPr>
          <p:cNvPr id="9" name="图片 8" descr="YTImageafjWL21-24.tif&amp;119&amp;1-1$"/>
          <p:cNvPicPr/>
          <p:nvPr/>
        </p:nvPicPr>
        <p:blipFill>
          <a:blip r:embed="rId4" cstate="print">
            <a:extLst>
              <a:ext uri="{28A0092B-C50C-407E-A947-70E740481C1C}">
                <a14:useLocalDpi xmlns:a14="http://schemas.microsoft.com/office/drawing/2010/main" val="0"/>
              </a:ext>
            </a:extLst>
          </a:blip>
          <a:stretch>
            <a:fillRect/>
          </a:stretch>
        </p:blipFill>
        <p:spPr>
          <a:xfrm>
            <a:off x="9807023" y="3234583"/>
            <a:ext cx="2226310" cy="1541145"/>
          </a:xfrm>
          <a:prstGeom prst="rect">
            <a:avLst/>
          </a:prstGeom>
        </p:spPr>
      </p:pic>
      <p:sp>
        <p:nvSpPr>
          <p:cNvPr id="10" name="矩形 9"/>
          <p:cNvSpPr/>
          <p:nvPr/>
        </p:nvSpPr>
        <p:spPr>
          <a:xfrm>
            <a:off x="10154090" y="4955867"/>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29</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Tree>
    <p:extLst>
      <p:ext uri="{BB962C8B-B14F-4D97-AF65-F5344CB8AC3E}">
        <p14:creationId xmlns:p14="http://schemas.microsoft.com/office/powerpoint/2010/main" val="3147432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）小华利用氦气球与探空仪了解空气状况</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如图甲所示，质量为</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en-US" altLang="zh-CN" kern="100" smtClean="0">
                <a:solidFill>
                  <a:srgbClr val="000000"/>
                </a:solidFill>
                <a:ea typeface="宋体" panose="02010600030101010101" pitchFamily="2" charset="-122"/>
                <a:cs typeface="Times New Roman" panose="02020603050405020304" pitchFamily="18" charset="0"/>
              </a:rPr>
              <a:t>.</a:t>
            </a:r>
            <a:r>
              <a:rPr lang="en-US" altLang="zh-CN" kern="100" smtClean="0">
                <a:solidFill>
                  <a:srgbClr val="000000"/>
                </a:solidFill>
                <a:ea typeface="楷体" panose="02010609060101010101" pitchFamily="49" charset="-122"/>
                <a:cs typeface="Times New Roman" panose="02020603050405020304" pitchFamily="18" charset="0"/>
              </a:rPr>
              <a:t>4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的探空仪静止在水平桌面上，与桌面接触面积为</a:t>
            </a:r>
            <a:r>
              <a:rPr lang="en-US" altLang="zh-CN" kern="100" smtClean="0">
                <a:solidFill>
                  <a:srgbClr val="000000"/>
                </a:solidFill>
                <a:ea typeface="宋体" panose="02010600030101010101" pitchFamily="2" charset="-122"/>
                <a:cs typeface="Times New Roman" panose="02020603050405020304" pitchFamily="18" charset="0"/>
              </a:rPr>
              <a:t>0.02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kern="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在室内测试时，将探空仪固定在充有氦气的气球上，释放后氦气球恰好能携带探空仪悬浮在空中，如图乙所示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已知球壳质量为</a:t>
            </a:r>
            <a:r>
              <a:rPr lang="en-US" altLang="zh-CN" kern="100" smtClean="0">
                <a:solidFill>
                  <a:srgbClr val="000000"/>
                </a:solidFill>
                <a:ea typeface="宋体" panose="02010600030101010101" pitchFamily="2" charset="-122"/>
                <a:cs typeface="Times New Roman" panose="02020603050405020304" pitchFamily="18" charset="0"/>
              </a:rPr>
              <a:t>0.23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，球内氦气的密度为</a:t>
            </a:r>
            <a:r>
              <a:rPr lang="en-US" altLang="zh-CN" kern="100" smtClean="0">
                <a:solidFill>
                  <a:srgbClr val="000000"/>
                </a:solidFill>
                <a:ea typeface="宋体" panose="02010600030101010101" pitchFamily="2" charset="-122"/>
                <a:cs typeface="Times New Roman" panose="02020603050405020304" pitchFamily="18" charset="0"/>
              </a:rPr>
              <a:t>0.17 k</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g/m</a:t>
            </a:r>
            <a:r>
              <a:rPr lang="en-US" altLang="zh-CN" kern="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，室内空气的密度为</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kern="100" smtClean="0">
                <a:solidFill>
                  <a:srgbClr val="000000"/>
                </a:solidFill>
                <a:ea typeface="宋体" panose="02010600030101010101" pitchFamily="2" charset="-122"/>
                <a:cs typeface="Times New Roman" panose="02020603050405020304" pitchFamily="18" charset="0"/>
              </a:rPr>
              <a:t>.22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kg/m</a:t>
            </a:r>
            <a:r>
              <a:rPr lang="en-US" altLang="zh-CN" kern="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N/kg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descr="YTImageafjWL22-24.tif&amp;120&amp;1-1$"/>
          <p:cNvPicPr/>
          <p:nvPr/>
        </p:nvPicPr>
        <p:blipFill>
          <a:blip r:embed="rId2" cstate="print">
            <a:extLst>
              <a:ext uri="{28A0092B-C50C-407E-A947-70E740481C1C}">
                <a14:useLocalDpi xmlns:a14="http://schemas.microsoft.com/office/drawing/2010/main" val="0"/>
              </a:ext>
            </a:extLst>
          </a:blip>
          <a:stretch>
            <a:fillRect/>
          </a:stretch>
        </p:blipFill>
        <p:spPr>
          <a:xfrm>
            <a:off x="2782838" y="3284984"/>
            <a:ext cx="5976664" cy="2469073"/>
          </a:xfrm>
          <a:prstGeom prst="rect">
            <a:avLst/>
          </a:prstGeom>
        </p:spPr>
      </p:pic>
      <p:sp>
        <p:nvSpPr>
          <p:cNvPr id="5" name="矩形 4"/>
          <p:cNvSpPr/>
          <p:nvPr/>
        </p:nvSpPr>
        <p:spPr>
          <a:xfrm>
            <a:off x="4874276" y="5754057"/>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30</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Tree>
    <p:extLst>
      <p:ext uri="{BB962C8B-B14F-4D97-AF65-F5344CB8AC3E}">
        <p14:creationId xmlns:p14="http://schemas.microsoft.com/office/powerpoint/2010/main" val="22484923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）探空仪所受的重力；</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）探空仪对水平桌面的压强</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）悬浮时氦气球的体积（</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计算浮力时</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不计探空仪的体积和球壳的厚度</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p:txBody>
      </p:sp>
      <p:sp>
        <p:nvSpPr>
          <p:cNvPr id="3" name="矩形 2"/>
          <p:cNvSpPr/>
          <p:nvPr/>
        </p:nvSpPr>
        <p:spPr>
          <a:xfrm>
            <a:off x="360854" y="1340768"/>
            <a:ext cx="7726139" cy="646331"/>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探空仪的重力</a:t>
            </a:r>
            <a:r>
              <a:rPr lang="en-US" altLang="zh-CN" sz="2400" i="1" kern="100" smtClean="0">
                <a:ea typeface="黑体" panose="02010609060101010101" pitchFamily="49" charset="-122"/>
                <a:cs typeface="Times New Roman" panose="02020603050405020304" pitchFamily="18" charset="0"/>
              </a:rPr>
              <a:t>G</a:t>
            </a:r>
            <a:r>
              <a:rPr lang="zh-CN" altLang="en-US" sz="2400" kern="100" smtClean="0">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m</a:t>
            </a:r>
            <a:r>
              <a:rPr lang="zh-CN" altLang="zh-CN" sz="2400" kern="100" baseline="-25000">
                <a:ea typeface="黑体" panose="02010609060101010101" pitchFamily="49" charset="-122"/>
                <a:cs typeface="Times New Roman" panose="02020603050405020304" pitchFamily="18" charset="0"/>
              </a:rPr>
              <a:t>探</a:t>
            </a:r>
            <a:r>
              <a:rPr lang="en-US" altLang="zh-CN" sz="2400" i="1" kern="100" smtClean="0">
                <a:ea typeface="黑体" panose="02010609060101010101" pitchFamily="49" charset="-122"/>
                <a:cs typeface="Times New Roman" panose="02020603050405020304" pitchFamily="18" charset="0"/>
              </a:rPr>
              <a:t>g</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0</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4 </a:t>
            </a:r>
            <a:r>
              <a:rPr lang="en-US" altLang="zh-CN" sz="2400" kern="100" smtClean="0">
                <a:ea typeface="黑体" panose="02010609060101010101" pitchFamily="49" charset="-122"/>
                <a:cs typeface="Times New Roman" panose="02020603050405020304" pitchFamily="18" charset="0"/>
              </a:rPr>
              <a:t>kg</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10 N/kg</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4N</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矩形 3"/>
              <p:cNvSpPr/>
              <p:nvPr/>
            </p:nvSpPr>
            <p:spPr>
              <a:xfrm>
                <a:off x="383515" y="2204864"/>
                <a:ext cx="11305256" cy="890757"/>
              </a:xfrm>
              <a:prstGeom prst="rect">
                <a:avLst/>
              </a:prstGeom>
            </p:spPr>
            <p:txBody>
              <a:bodyPr wrap="square">
                <a:spAutoFit/>
              </a:bodyPr>
              <a:lstStyle/>
              <a:p>
                <a:pPr algn="just">
                  <a:lnSpc>
                    <a:spcPct val="150000"/>
                  </a:lnSpc>
                  <a:spcAft>
                    <a:spcPts val="0"/>
                  </a:spcAft>
                </a:pPr>
                <a:r>
                  <a:rPr lang="zh-CN" altLang="zh-CN" sz="2400" kern="100" spc="-100" smtClean="0">
                    <a:ea typeface="黑体" panose="02010609060101010101" pitchFamily="49" charset="-122"/>
                    <a:cs typeface="Times New Roman" panose="02020603050405020304" pitchFamily="18" charset="0"/>
                  </a:rPr>
                  <a:t>探空仪对水平桌面的压力</a:t>
                </a:r>
                <a:r>
                  <a:rPr lang="en-US" altLang="zh-CN" sz="2400" i="1" kern="100" spc="-100" smtClean="0">
                    <a:ea typeface="黑体" panose="02010609060101010101" pitchFamily="49" charset="-122"/>
                    <a:cs typeface="Times New Roman" panose="02020603050405020304" pitchFamily="18" charset="0"/>
                  </a:rPr>
                  <a:t>F</a:t>
                </a:r>
                <a:r>
                  <a:rPr lang="zh-CN" altLang="en-US" sz="2400" kern="100" spc="-100" smtClean="0">
                    <a:cs typeface="Times New Roman" panose="02020603050405020304" pitchFamily="18" charset="0"/>
                  </a:rPr>
                  <a:t>＝</a:t>
                </a:r>
                <a:r>
                  <a:rPr lang="en-US" altLang="zh-CN" sz="2400" i="1" kern="100" spc="-100" smtClean="0">
                    <a:ea typeface="黑体" panose="02010609060101010101" pitchFamily="49" charset="-122"/>
                    <a:cs typeface="Times New Roman" panose="02020603050405020304" pitchFamily="18" charset="0"/>
                  </a:rPr>
                  <a:t>G</a:t>
                </a:r>
                <a:r>
                  <a:rPr lang="zh-CN" altLang="en-US" sz="2400" kern="100" spc="-100" smtClean="0">
                    <a:cs typeface="Times New Roman" panose="02020603050405020304" pitchFamily="18" charset="0"/>
                  </a:rPr>
                  <a:t>＝</a:t>
                </a:r>
                <a:r>
                  <a:rPr lang="en-US" altLang="zh-CN" sz="2400" kern="100" spc="-100" smtClean="0">
                    <a:ea typeface="黑体" panose="02010609060101010101" pitchFamily="49" charset="-122"/>
                    <a:cs typeface="Times New Roman" panose="02020603050405020304" pitchFamily="18" charset="0"/>
                  </a:rPr>
                  <a:t>4 N</a:t>
                </a:r>
                <a:r>
                  <a:rPr lang="zh-CN" altLang="zh-CN" sz="2400" kern="100" spc="-100">
                    <a:cs typeface="Times New Roman" panose="02020603050405020304" pitchFamily="18" charset="0"/>
                  </a:rPr>
                  <a:t>，</a:t>
                </a:r>
                <a:r>
                  <a:rPr lang="zh-CN" altLang="zh-CN" sz="2400" kern="100" spc="-100">
                    <a:ea typeface="黑体" panose="02010609060101010101" pitchFamily="49" charset="-122"/>
                    <a:cs typeface="Times New Roman" panose="02020603050405020304" pitchFamily="18" charset="0"/>
                  </a:rPr>
                  <a:t>探空仪对水平桌面的压强</a:t>
                </a:r>
                <a:r>
                  <a:rPr lang="en-US" altLang="zh-CN" sz="2400" i="1" kern="100" spc="-100">
                    <a:ea typeface="黑体" panose="02010609060101010101" pitchFamily="49" charset="-122"/>
                    <a:cs typeface="Times New Roman" panose="02020603050405020304" pitchFamily="18" charset="0"/>
                  </a:rPr>
                  <a:t>p</a:t>
                </a:r>
                <a:r>
                  <a:rPr lang="zh-CN" altLang="en-US" sz="2400" kern="100" spc="-100" smtClean="0">
                    <a:cs typeface="Times New Roman" panose="02020603050405020304" pitchFamily="18" charset="0"/>
                  </a:rPr>
                  <a:t>＝</a:t>
                </a:r>
                <a14:m>
                  <m:oMath xmlns:m="http://schemas.openxmlformats.org/officeDocument/2006/math">
                    <m:f>
                      <m:fPr>
                        <m:ctrlPr>
                          <a:rPr lang="zh-CN" altLang="zh-CN" sz="2400" i="1" kern="100" spc="-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spc="-100">
                            <a:latin typeface="Cambria Math" panose="02040503050406030204" pitchFamily="18" charset="0"/>
                            <a:cs typeface="Times New Roman" panose="02020603050405020304" pitchFamily="18" charset="0"/>
                          </a:rPr>
                          <m:t>𝑭</m:t>
                        </m:r>
                      </m:num>
                      <m:den>
                        <m:r>
                          <a:rPr lang="en-US" altLang="zh-CN" sz="2400" i="1" kern="100" spc="-100">
                            <a:latin typeface="Cambria Math" panose="02040503050406030204" pitchFamily="18" charset="0"/>
                            <a:cs typeface="Times New Roman" panose="02020603050405020304" pitchFamily="18" charset="0"/>
                          </a:rPr>
                          <m:t>𝑺</m:t>
                        </m:r>
                      </m:den>
                    </m:f>
                    <m:r>
                      <a:rPr lang="zh-CN" altLang="en-US" sz="2400" kern="100" spc="-100" smtClean="0">
                        <a:latin typeface="Cambria Math" panose="02040503050406030204" pitchFamily="18" charset="0"/>
                        <a:cs typeface="Times New Roman" panose="02020603050405020304" pitchFamily="18" charset="0"/>
                      </a:rPr>
                      <m:t>＝</m:t>
                    </m:r>
                    <m:f>
                      <m:fPr>
                        <m:ctrlPr>
                          <a:rPr lang="zh-CN" altLang="zh-CN" sz="2400" i="1" kern="100" spc="-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spc="-100">
                            <a:latin typeface="Cambria Math" panose="02040503050406030204" pitchFamily="18" charset="0"/>
                            <a:cs typeface="Times New Roman" panose="02020603050405020304" pitchFamily="18" charset="0"/>
                          </a:rPr>
                          <m:t>4</m:t>
                        </m:r>
                        <m:r>
                          <a:rPr lang="en-US" altLang="zh-CN" sz="2400" b="1" i="1" kern="100" spc="-100" smtClean="0">
                            <a:latin typeface="Cambria Math" panose="02040503050406030204" pitchFamily="18" charset="0"/>
                            <a:cs typeface="Times New Roman" panose="02020603050405020304" pitchFamily="18" charset="0"/>
                          </a:rPr>
                          <m:t> </m:t>
                        </m:r>
                        <m:r>
                          <a:rPr lang="en-US" altLang="zh-CN" sz="2400" i="1" kern="100" spc="-100">
                            <a:latin typeface="Cambria Math" panose="02040503050406030204" pitchFamily="18" charset="0"/>
                            <a:cs typeface="Times New Roman" panose="02020603050405020304" pitchFamily="18" charset="0"/>
                          </a:rPr>
                          <m:t>𝐍</m:t>
                        </m:r>
                      </m:num>
                      <m:den>
                        <m:r>
                          <a:rPr lang="en-US" altLang="zh-CN" sz="2400" i="1" kern="100" spc="-100">
                            <a:latin typeface="Cambria Math" panose="02040503050406030204" pitchFamily="18" charset="0"/>
                            <a:cs typeface="Times New Roman" panose="02020603050405020304" pitchFamily="18" charset="0"/>
                          </a:rPr>
                          <m:t>0.02</m:t>
                        </m:r>
                        <m:sSup>
                          <m:sSupPr>
                            <m:ctrlPr>
                              <a:rPr lang="zh-CN" altLang="zh-CN" sz="2400" i="1" kern="100" spc="-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b="1" i="1" kern="100" spc="-100" smtClean="0">
                                <a:effectLst/>
                                <a:latin typeface="Cambria Math" panose="02040503050406030204" pitchFamily="18" charset="0"/>
                                <a:ea typeface="Cambria Math" panose="02040503050406030204" pitchFamily="18" charset="0"/>
                                <a:cs typeface="Times New Roman" panose="02020603050405020304" pitchFamily="18" charset="0"/>
                              </a:rPr>
                              <m:t> </m:t>
                            </m:r>
                            <m:r>
                              <a:rPr lang="en-US" altLang="zh-CN" sz="2400" i="1" kern="100" spc="-100">
                                <a:latin typeface="Cambria Math" panose="02040503050406030204" pitchFamily="18" charset="0"/>
                                <a:cs typeface="Times New Roman" panose="02020603050405020304" pitchFamily="18" charset="0"/>
                              </a:rPr>
                              <m:t>𝐦</m:t>
                            </m:r>
                          </m:e>
                          <m:sup>
                            <m:r>
                              <a:rPr lang="en-US" altLang="zh-CN" sz="2400" i="1" kern="100" spc="-100">
                                <a:latin typeface="Cambria Math" panose="02040503050406030204" pitchFamily="18" charset="0"/>
                                <a:cs typeface="Times New Roman" panose="02020603050405020304" pitchFamily="18" charset="0"/>
                              </a:rPr>
                              <m:t>2</m:t>
                            </m:r>
                          </m:sup>
                        </m:sSup>
                      </m:den>
                    </m:f>
                  </m:oMath>
                </a14:m>
                <a:r>
                  <a:rPr lang="zh-CN" altLang="en-US" sz="2400" kern="100" spc="-100" smtClean="0">
                    <a:cs typeface="Times New Roman" panose="02020603050405020304" pitchFamily="18" charset="0"/>
                  </a:rPr>
                  <a:t>＝</a:t>
                </a:r>
                <a:r>
                  <a:rPr lang="en-US" altLang="zh-CN" sz="2400" kern="100" spc="-100" smtClean="0">
                    <a:ea typeface="黑体" panose="02010609060101010101" pitchFamily="49" charset="-122"/>
                    <a:cs typeface="Times New Roman" panose="02020603050405020304" pitchFamily="18" charset="0"/>
                  </a:rPr>
                  <a:t>200 Pa</a:t>
                </a:r>
                <a:r>
                  <a:rPr lang="en-US" altLang="zh-CN" sz="2400" kern="100" spc="-100">
                    <a:latin typeface="宋体" panose="02010600030101010101" pitchFamily="2" charset="-122"/>
                    <a:cs typeface="Times New Roman" panose="02020603050405020304" pitchFamily="18" charset="0"/>
                  </a:rPr>
                  <a:t>.</a:t>
                </a:r>
                <a:endParaRPr lang="zh-CN" altLang="zh-CN" sz="1400" kern="100" spc="-100">
                  <a:cs typeface="Times New Roman" panose="02020603050405020304" pitchFamily="18" charset="0"/>
                </a:endParaRPr>
              </a:p>
            </p:txBody>
          </p:sp>
        </mc:Choice>
        <mc:Fallback xmlns="">
          <p:sp>
            <p:nvSpPr>
              <p:cNvPr id="4" name="矩形 3"/>
              <p:cNvSpPr>
                <a:spLocks noRot="1" noChangeAspect="1" noMove="1" noResize="1" noEditPoints="1" noAdjustHandles="1" noChangeArrowheads="1" noChangeShapeType="1" noTextEdit="1"/>
              </p:cNvSpPr>
              <p:nvPr/>
            </p:nvSpPr>
            <p:spPr>
              <a:xfrm>
                <a:off x="383515" y="2204864"/>
                <a:ext cx="11305256" cy="890757"/>
              </a:xfrm>
              <a:prstGeom prst="rect">
                <a:avLst/>
              </a:prstGeom>
              <a:blipFill>
                <a:blip r:embed="rId2"/>
                <a:stretch>
                  <a:fillRect l="-863" r="-539"/>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矩形 4"/>
              <p:cNvSpPr/>
              <p:nvPr/>
            </p:nvSpPr>
            <p:spPr>
              <a:xfrm>
                <a:off x="334566" y="3501008"/>
                <a:ext cx="11422984" cy="2269404"/>
              </a:xfrm>
              <a:prstGeom prst="rect">
                <a:avLst/>
              </a:prstGeom>
            </p:spPr>
            <p:txBody>
              <a:bodyPr wrap="square">
                <a:spAutoFit/>
              </a:bodyPr>
              <a:lstStyle/>
              <a:p>
                <a:pPr algn="just">
                  <a:lnSpc>
                    <a:spcPct val="150000"/>
                  </a:lnSpc>
                  <a:spcAft>
                    <a:spcPts val="0"/>
                  </a:spcAft>
                </a:pPr>
                <a:r>
                  <a:rPr lang="zh-CN" altLang="zh-CN" sz="2400" kern="100" smtClean="0">
                    <a:ea typeface="黑体" panose="02010609060101010101" pitchFamily="49" charset="-122"/>
                    <a:cs typeface="Times New Roman" panose="02020603050405020304" pitchFamily="18" charset="0"/>
                  </a:rPr>
                  <a:t>气球悬浮时</a:t>
                </a:r>
                <a:r>
                  <a:rPr lang="en-US" altLang="zh-CN" sz="2400" i="1" kern="100">
                    <a:ea typeface="黑体" panose="02010609060101010101" pitchFamily="49" charset="-122"/>
                    <a:cs typeface="Times New Roman" panose="02020603050405020304" pitchFamily="18" charset="0"/>
                  </a:rPr>
                  <a:t>F</a:t>
                </a:r>
                <a:r>
                  <a:rPr lang="zh-CN" altLang="zh-CN" sz="2400" kern="100" baseline="-25000" smtClean="0">
                    <a:ea typeface="黑体" panose="02010609060101010101" pitchFamily="49" charset="-122"/>
                    <a:cs typeface="Times New Roman" panose="02020603050405020304" pitchFamily="18" charset="0"/>
                  </a:rPr>
                  <a:t>浮</a:t>
                </a:r>
                <a:r>
                  <a:rPr lang="zh-CN" altLang="en-US" sz="2400" kern="100" smtClean="0">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G</a:t>
                </a:r>
                <a:r>
                  <a:rPr lang="zh-CN" altLang="zh-CN" sz="2400" kern="100" baseline="-25000" smtClean="0">
                    <a:ea typeface="黑体" panose="02010609060101010101" pitchFamily="49" charset="-122"/>
                    <a:cs typeface="Times New Roman" panose="02020603050405020304" pitchFamily="18" charset="0"/>
                  </a:rPr>
                  <a:t>总</a:t>
                </a:r>
                <a:r>
                  <a:rPr lang="zh-CN" altLang="en-US" sz="2400" kern="100" smtClean="0">
                    <a:cs typeface="Times New Roman" panose="02020603050405020304" pitchFamily="18" charset="0"/>
                  </a:rPr>
                  <a:t>＝</a:t>
                </a:r>
                <a:r>
                  <a:rPr lang="zh-CN" altLang="zh-CN" sz="2400" kern="100" smtClean="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m</a:t>
                </a:r>
                <a:r>
                  <a:rPr lang="zh-CN" altLang="zh-CN" sz="2400" kern="100" baseline="-25000">
                    <a:ea typeface="黑体" panose="02010609060101010101" pitchFamily="49" charset="-122"/>
                    <a:cs typeface="Times New Roman" panose="02020603050405020304" pitchFamily="18" charset="0"/>
                  </a:rPr>
                  <a:t>探</a:t>
                </a:r>
                <a:r>
                  <a:rPr lang="zh-CN" altLang="zh-CN" sz="2400" kern="100">
                    <a:ea typeface="黑体" panose="02010609060101010101" pitchFamily="49" charset="-122"/>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m</a:t>
                </a:r>
                <a:r>
                  <a:rPr lang="zh-CN" altLang="zh-CN" sz="2400" kern="100" baseline="-25000">
                    <a:ea typeface="黑体" panose="02010609060101010101" pitchFamily="49" charset="-122"/>
                    <a:cs typeface="Times New Roman" panose="02020603050405020304" pitchFamily="18" charset="0"/>
                  </a:rPr>
                  <a:t>壳</a:t>
                </a:r>
                <a:r>
                  <a:rPr lang="zh-CN" altLang="zh-CN" sz="2400" kern="100">
                    <a:ea typeface="黑体" panose="02010609060101010101" pitchFamily="49" charset="-122"/>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m</a:t>
                </a:r>
                <a:r>
                  <a:rPr lang="zh-CN" altLang="zh-CN" sz="2400" kern="100" baseline="-25000">
                    <a:ea typeface="黑体" panose="02010609060101010101" pitchFamily="49" charset="-122"/>
                    <a:cs typeface="Times New Roman" panose="02020603050405020304" pitchFamily="18" charset="0"/>
                  </a:rPr>
                  <a:t>氦</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g</a:t>
                </a:r>
                <a:r>
                  <a:rPr lang="zh-CN" altLang="zh-CN" sz="2400" kern="100">
                    <a:cs typeface="Times New Roman" panose="02020603050405020304" pitchFamily="18" charset="0"/>
                  </a:rPr>
                  <a:t>，</a:t>
                </a:r>
                <a:endParaRPr lang="zh-CN" altLang="zh-CN" sz="1400" kern="100">
                  <a:cs typeface="Times New Roman" panose="02020603050405020304" pitchFamily="18" charset="0"/>
                </a:endParaRPr>
              </a:p>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其中氦气球受到浮力</a:t>
                </a:r>
                <a:r>
                  <a:rPr lang="en-US" altLang="zh-CN" sz="2400" i="1" kern="100">
                    <a:ea typeface="黑体" panose="02010609060101010101" pitchFamily="49" charset="-122"/>
                    <a:cs typeface="Times New Roman" panose="02020603050405020304" pitchFamily="18" charset="0"/>
                  </a:rPr>
                  <a:t>F</a:t>
                </a:r>
                <a:r>
                  <a:rPr lang="zh-CN" altLang="zh-CN" sz="2400" kern="100" baseline="-25000" smtClean="0">
                    <a:ea typeface="黑体" panose="02010609060101010101" pitchFamily="49" charset="-122"/>
                    <a:cs typeface="Times New Roman" panose="02020603050405020304" pitchFamily="18" charset="0"/>
                  </a:rPr>
                  <a:t>浮</a:t>
                </a:r>
                <a:r>
                  <a:rPr lang="zh-CN" altLang="en-US" sz="2400" kern="100" smtClean="0">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ρ</a:t>
                </a:r>
                <a:r>
                  <a:rPr lang="zh-CN" altLang="zh-CN" sz="2400" kern="100" baseline="-25000">
                    <a:ea typeface="黑体" panose="02010609060101010101" pitchFamily="49" charset="-122"/>
                    <a:cs typeface="Times New Roman" panose="02020603050405020304" pitchFamily="18" charset="0"/>
                  </a:rPr>
                  <a:t>空</a:t>
                </a:r>
                <a:r>
                  <a:rPr lang="en-US" altLang="zh-CN" sz="2400" i="1" kern="100">
                    <a:ea typeface="黑体" panose="02010609060101010101" pitchFamily="49" charset="-122"/>
                    <a:cs typeface="Times New Roman" panose="02020603050405020304" pitchFamily="18" charset="0"/>
                  </a:rPr>
                  <a:t>gV</a:t>
                </a:r>
                <a:r>
                  <a:rPr lang="zh-CN" altLang="zh-CN" sz="2400" kern="100" baseline="-25000" smtClean="0">
                    <a:ea typeface="黑体" panose="02010609060101010101" pitchFamily="49" charset="-122"/>
                    <a:cs typeface="Times New Roman" panose="02020603050405020304" pitchFamily="18" charset="0"/>
                  </a:rPr>
                  <a:t>排</a:t>
                </a:r>
                <a:r>
                  <a:rPr lang="zh-CN" altLang="en-US" sz="2400" kern="100" smtClean="0">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ρ</a:t>
                </a:r>
                <a:r>
                  <a:rPr lang="zh-CN" altLang="zh-CN" sz="2400" kern="100" baseline="-25000">
                    <a:ea typeface="黑体" panose="02010609060101010101" pitchFamily="49" charset="-122"/>
                    <a:cs typeface="Times New Roman" panose="02020603050405020304" pitchFamily="18" charset="0"/>
                  </a:rPr>
                  <a:t>空</a:t>
                </a:r>
                <a:r>
                  <a:rPr lang="en-US" altLang="zh-CN" sz="2400" i="1" kern="100">
                    <a:ea typeface="黑体" panose="02010609060101010101" pitchFamily="49" charset="-122"/>
                    <a:cs typeface="Times New Roman" panose="02020603050405020304" pitchFamily="18" charset="0"/>
                  </a:rPr>
                  <a:t>gV</a:t>
                </a:r>
                <a:r>
                  <a:rPr lang="zh-CN" altLang="zh-CN" sz="2400" kern="100" baseline="-25000">
                    <a:ea typeface="黑体" panose="02010609060101010101" pitchFamily="49" charset="-122"/>
                    <a:cs typeface="Times New Roman" panose="02020603050405020304" pitchFamily="18" charset="0"/>
                  </a:rPr>
                  <a:t>氦</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氦气的质量</a:t>
                </a:r>
                <a:r>
                  <a:rPr lang="en-US" altLang="zh-CN" sz="2400" i="1" kern="100">
                    <a:ea typeface="黑体" panose="02010609060101010101" pitchFamily="49" charset="-122"/>
                    <a:cs typeface="Times New Roman" panose="02020603050405020304" pitchFamily="18" charset="0"/>
                  </a:rPr>
                  <a:t>m</a:t>
                </a:r>
                <a:r>
                  <a:rPr lang="zh-CN" altLang="zh-CN" sz="2400" kern="100" baseline="-25000" smtClean="0">
                    <a:ea typeface="黑体" panose="02010609060101010101" pitchFamily="49" charset="-122"/>
                    <a:cs typeface="Times New Roman" panose="02020603050405020304" pitchFamily="18" charset="0"/>
                  </a:rPr>
                  <a:t>氦</a:t>
                </a:r>
                <a:r>
                  <a:rPr lang="zh-CN" altLang="en-US" sz="2400" kern="100" smtClean="0">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ρ</a:t>
                </a:r>
                <a:r>
                  <a:rPr lang="zh-CN" altLang="zh-CN" sz="2400" kern="100" baseline="-25000">
                    <a:ea typeface="黑体" panose="02010609060101010101" pitchFamily="49" charset="-122"/>
                    <a:cs typeface="Times New Roman" panose="02020603050405020304" pitchFamily="18" charset="0"/>
                  </a:rPr>
                  <a:t>氦</a:t>
                </a:r>
                <a:r>
                  <a:rPr lang="en-US" altLang="zh-CN" sz="2400" i="1" kern="100">
                    <a:ea typeface="黑体" panose="02010609060101010101" pitchFamily="49" charset="-122"/>
                    <a:cs typeface="Times New Roman" panose="02020603050405020304" pitchFamily="18" charset="0"/>
                  </a:rPr>
                  <a:t>V</a:t>
                </a:r>
                <a:r>
                  <a:rPr lang="zh-CN" altLang="zh-CN" sz="2400" kern="100" baseline="-25000">
                    <a:ea typeface="黑体" panose="02010609060101010101" pitchFamily="49" charset="-122"/>
                    <a:cs typeface="Times New Roman" panose="02020603050405020304" pitchFamily="18" charset="0"/>
                  </a:rPr>
                  <a:t>氦</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联立得</a:t>
                </a:r>
                <a:r>
                  <a:rPr lang="en-US" altLang="zh-CN" sz="2400" i="1" kern="100">
                    <a:ea typeface="黑体" panose="02010609060101010101" pitchFamily="49" charset="-122"/>
                    <a:cs typeface="Times New Roman" panose="02020603050405020304" pitchFamily="18" charset="0"/>
                  </a:rPr>
                  <a:t>V</a:t>
                </a:r>
                <a:r>
                  <a:rPr lang="zh-CN" altLang="zh-CN" sz="2400" kern="100" baseline="-25000">
                    <a:ea typeface="黑体" panose="02010609060101010101" pitchFamily="49" charset="-122"/>
                    <a:cs typeface="Times New Roman" panose="02020603050405020304" pitchFamily="18" charset="0"/>
                  </a:rPr>
                  <a:t>氦</a:t>
                </a:r>
                <a:r>
                  <a:rPr lang="zh-CN" altLang="en-US" sz="2400" kern="10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𝒎</m:t>
                            </m:r>
                          </m:e>
                          <m:sub>
                            <m:r>
                              <m:rPr>
                                <m:nor/>
                              </m:rPr>
                              <a:rPr lang="zh-CN" altLang="zh-CN" sz="2400" kern="100" baseline="4000">
                                <a:cs typeface="Times New Roman" panose="02020603050405020304" pitchFamily="18" charset="0"/>
                              </a:rPr>
                              <m:t>探</m:t>
                            </m:r>
                          </m:sub>
                        </m:sSub>
                        <m:r>
                          <m:rPr>
                            <m:nor/>
                          </m:rPr>
                          <a:rPr lang="en-US" altLang="zh-CN" sz="2400" b="1" i="0" kern="100" smtClean="0">
                            <a:cs typeface="Times New Roman" panose="02020603050405020304" pitchFamily="18" charset="0"/>
                          </a:rPr>
                          <m:t>+</m:t>
                        </m:r>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𝒎</m:t>
                            </m:r>
                          </m:e>
                          <m:sub>
                            <m:r>
                              <m:rPr>
                                <m:nor/>
                              </m:rPr>
                              <a:rPr lang="zh-CN" altLang="zh-CN" sz="2400" kern="100" baseline="4000">
                                <a:cs typeface="Times New Roman" panose="02020603050405020304" pitchFamily="18" charset="0"/>
                              </a:rPr>
                              <m:t>壳</m:t>
                            </m:r>
                          </m:sub>
                        </m:sSub>
                      </m:num>
                      <m:den>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i="1" kern="100">
                                <a:cs typeface="Times New Roman" panose="02020603050405020304" pitchFamily="18" charset="0"/>
                              </a:rPr>
                              <m:t>ρ</m:t>
                            </m:r>
                          </m:e>
                          <m:sub>
                            <m:r>
                              <m:rPr>
                                <m:nor/>
                              </m:rPr>
                              <a:rPr lang="zh-CN" altLang="zh-CN" sz="2400" kern="100" baseline="-25000">
                                <a:cs typeface="Times New Roman" panose="02020603050405020304" pitchFamily="18" charset="0"/>
                              </a:rPr>
                              <m:t>空</m:t>
                            </m:r>
                          </m:sub>
                        </m:sSub>
                        <m:r>
                          <m:rPr>
                            <m:nor/>
                          </m:rPr>
                          <a:rPr lang="en-US" altLang="zh-CN" sz="2400" b="1" i="0" kern="100" smtClean="0">
                            <a:cs typeface="Times New Roman" panose="02020603050405020304" pitchFamily="18" charset="0"/>
                          </a:rPr>
                          <m:t>−</m:t>
                        </m:r>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i="1" kern="100">
                                <a:cs typeface="Times New Roman" panose="02020603050405020304" pitchFamily="18" charset="0"/>
                              </a:rPr>
                              <m:t>ρ</m:t>
                            </m:r>
                          </m:e>
                          <m:sub>
                            <m:r>
                              <m:rPr>
                                <m:nor/>
                              </m:rPr>
                              <a:rPr lang="zh-CN" altLang="zh-CN" sz="2400" kern="100" baseline="-25000">
                                <a:cs typeface="Times New Roman" panose="02020603050405020304" pitchFamily="18" charset="0"/>
                              </a:rPr>
                              <m:t>氦</m:t>
                            </m:r>
                          </m:sub>
                        </m:sSub>
                      </m:den>
                    </m:f>
                    <m:r>
                      <a:rPr lang="zh-CN" altLang="en-US" sz="2400" kern="100" smtClean="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0.4</m:t>
                        </m:r>
                        <m:r>
                          <a:rPr lang="en-US" altLang="zh-CN" sz="2400" b="1" i="1" kern="100" smtClean="0">
                            <a:latin typeface="Cambria Math" panose="02040503050406030204" pitchFamily="18" charset="0"/>
                            <a:cs typeface="Times New Roman" panose="02020603050405020304" pitchFamily="18" charset="0"/>
                          </a:rPr>
                          <m:t> </m:t>
                        </m:r>
                        <m:r>
                          <a:rPr lang="en-US" altLang="zh-CN" sz="2400" i="1" kern="100">
                            <a:latin typeface="Cambria Math" panose="02040503050406030204" pitchFamily="18" charset="0"/>
                            <a:cs typeface="Times New Roman" panose="02020603050405020304" pitchFamily="18" charset="0"/>
                          </a:rPr>
                          <m:t>𝐤𝐠</m:t>
                        </m:r>
                        <m:r>
                          <m:rPr>
                            <m:nor/>
                          </m:rPr>
                          <a:rPr lang="en-US" altLang="zh-CN" sz="2400" b="1" i="0" kern="100" smtClean="0">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0.23</m:t>
                        </m:r>
                        <m:r>
                          <a:rPr lang="en-US" altLang="zh-CN" sz="2400" b="1" i="1" kern="100" smtClean="0">
                            <a:latin typeface="Cambria Math" panose="02040503050406030204" pitchFamily="18" charset="0"/>
                            <a:cs typeface="Times New Roman" panose="02020603050405020304" pitchFamily="18" charset="0"/>
                          </a:rPr>
                          <m:t> </m:t>
                        </m:r>
                        <m:r>
                          <a:rPr lang="en-US" altLang="zh-CN" sz="2400" i="1" kern="100">
                            <a:latin typeface="Cambria Math" panose="02040503050406030204" pitchFamily="18" charset="0"/>
                            <a:cs typeface="Times New Roman" panose="02020603050405020304" pitchFamily="18" charset="0"/>
                          </a:rPr>
                          <m:t>𝐤𝐠</m:t>
                        </m:r>
                      </m:num>
                      <m:den>
                        <m:r>
                          <a:rPr lang="en-US" altLang="zh-CN" sz="2400" i="1" kern="100">
                            <a:latin typeface="Cambria Math" panose="02040503050406030204" pitchFamily="18" charset="0"/>
                            <a:cs typeface="Times New Roman" panose="02020603050405020304" pitchFamily="18" charset="0"/>
                          </a:rPr>
                          <m:t>1.22</m:t>
                        </m:r>
                        <m:r>
                          <a:rPr lang="en-US" altLang="zh-CN" sz="2400" b="1" i="1" kern="100" smtClean="0">
                            <a:latin typeface="Cambria Math" panose="02040503050406030204" pitchFamily="18" charset="0"/>
                            <a:cs typeface="Times New Roman" panose="02020603050405020304" pitchFamily="18" charset="0"/>
                          </a:rPr>
                          <m:t> </m:t>
                        </m:r>
                        <m:r>
                          <a:rPr lang="en-US" altLang="zh-CN" sz="2400" i="1" kern="100">
                            <a:latin typeface="Cambria Math" panose="02040503050406030204" pitchFamily="18" charset="0"/>
                            <a:cs typeface="Times New Roman" panose="02020603050405020304" pitchFamily="18" charset="0"/>
                          </a:rPr>
                          <m:t>𝐤𝐠</m:t>
                        </m:r>
                        <m:r>
                          <a:rPr lang="en-US" altLang="zh-CN" sz="2400" i="1" kern="100">
                            <a:latin typeface="Cambria Math" panose="02040503050406030204" pitchFamily="18" charset="0"/>
                            <a:cs typeface="Times New Roman" panose="02020603050405020304" pitchFamily="18" charset="0"/>
                          </a:rPr>
                          <m:t>/</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𝐦</m:t>
                            </m:r>
                          </m:e>
                          <m:sup>
                            <m:r>
                              <a:rPr lang="en-US" altLang="zh-CN" sz="2400" i="1" kern="100">
                                <a:latin typeface="Cambria Math" panose="02040503050406030204" pitchFamily="18" charset="0"/>
                                <a:cs typeface="Times New Roman" panose="02020603050405020304" pitchFamily="18" charset="0"/>
                              </a:rPr>
                              <m:t>3</m:t>
                            </m:r>
                          </m:sup>
                        </m:sSup>
                        <m:r>
                          <m:rPr>
                            <m:nor/>
                          </m:rPr>
                          <a:rPr lang="en-US" altLang="zh-CN" sz="2400" b="1" i="0" kern="100" smtClean="0">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0.17</m:t>
                        </m:r>
                        <m:r>
                          <a:rPr lang="en-US" altLang="zh-CN" sz="2400" i="1" kern="100">
                            <a:latin typeface="Cambria Math" panose="02040503050406030204" pitchFamily="18" charset="0"/>
                            <a:cs typeface="Times New Roman" panose="02020603050405020304" pitchFamily="18" charset="0"/>
                          </a:rPr>
                          <m:t>𝐤𝐠</m:t>
                        </m:r>
                        <m:r>
                          <a:rPr lang="en-US" altLang="zh-CN" sz="2400" i="1" kern="100">
                            <a:latin typeface="Cambria Math" panose="02040503050406030204" pitchFamily="18" charset="0"/>
                            <a:cs typeface="Times New Roman" panose="02020603050405020304" pitchFamily="18" charset="0"/>
                          </a:rPr>
                          <m:t>/</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𝐦</m:t>
                            </m:r>
                          </m:e>
                          <m:sup>
                            <m:r>
                              <a:rPr lang="en-US" altLang="zh-CN" sz="2400" i="1" kern="100">
                                <a:latin typeface="Cambria Math" panose="02040503050406030204" pitchFamily="18" charset="0"/>
                                <a:cs typeface="Times New Roman" panose="02020603050405020304" pitchFamily="18" charset="0"/>
                              </a:rPr>
                              <m:t>3</m:t>
                            </m:r>
                          </m:sup>
                        </m:sSup>
                      </m:den>
                    </m:f>
                  </m:oMath>
                </a14:m>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0</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6</a:t>
                </a:r>
                <a:r>
                  <a:rPr lang="en-US" altLang="zh-CN" sz="2400" kern="100" smtClean="0">
                    <a:ea typeface="黑体" panose="02010609060101010101" pitchFamily="49" charset="-122"/>
                    <a:cs typeface="Times New Roman" panose="02020603050405020304" pitchFamily="18" charset="0"/>
                  </a:rPr>
                  <a:t>m</a:t>
                </a:r>
                <a:r>
                  <a:rPr lang="en-US" altLang="zh-CN" sz="2400" kern="100" baseline="30000" smtClean="0">
                    <a:ea typeface="黑体" panose="02010609060101010101" pitchFamily="49" charset="-122"/>
                    <a:cs typeface="Times New Roman" panose="02020603050405020304" pitchFamily="18" charset="0"/>
                  </a:rPr>
                  <a:t>3</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5" name="矩形 4"/>
              <p:cNvSpPr>
                <a:spLocks noRot="1" noChangeAspect="1" noMove="1" noResize="1" noEditPoints="1" noAdjustHandles="1" noChangeArrowheads="1" noChangeShapeType="1" noTextEdit="1"/>
              </p:cNvSpPr>
              <p:nvPr/>
            </p:nvSpPr>
            <p:spPr>
              <a:xfrm>
                <a:off x="334566" y="3501008"/>
                <a:ext cx="11422984" cy="2269404"/>
              </a:xfrm>
              <a:prstGeom prst="rect">
                <a:avLst/>
              </a:prstGeom>
              <a:blipFill>
                <a:blip r:embed="rId3"/>
                <a:stretch>
                  <a:fillRect l="-854" r="-800"/>
                </a:stretch>
              </a:blipFill>
            </p:spPr>
            <p:txBody>
              <a:bodyPr/>
              <a:lstStyle/>
              <a:p>
                <a:r>
                  <a:rPr lang="zh-CN" altLang="en-US">
                    <a:noFill/>
                  </a:rPr>
                  <a:t> </a:t>
                </a:r>
              </a:p>
            </p:txBody>
          </p:sp>
        </mc:Fallback>
      </mc:AlternateContent>
      <p:pic>
        <p:nvPicPr>
          <p:cNvPr id="6" name="图片 5" descr="YTImageafjWL22-24.tif&amp;120&amp;1-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247334" y="597981"/>
            <a:ext cx="3528392" cy="1485573"/>
          </a:xfrm>
          <a:prstGeom prst="rect">
            <a:avLst/>
          </a:prstGeom>
        </p:spPr>
      </p:pic>
      <p:sp>
        <p:nvSpPr>
          <p:cNvPr id="7" name="矩形 6"/>
          <p:cNvSpPr/>
          <p:nvPr/>
        </p:nvSpPr>
        <p:spPr>
          <a:xfrm>
            <a:off x="8399462" y="1916740"/>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30</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Tree>
    <p:extLst>
      <p:ext uri="{BB962C8B-B14F-4D97-AF65-F5344CB8AC3E}">
        <p14:creationId xmlns:p14="http://schemas.microsoft.com/office/powerpoint/2010/main" val="3241797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a:spcAft>
                <a:spcPts val="0"/>
              </a:spcAft>
            </a:pP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）实践小组设计了由厢体、承重板和动滑轮组成的提升重物的装置，示意图如图甲所示，厢体放置在水平承重板上，承重板的上表面装有压力传感器，装置由电动机提供动力</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该装置设计有超载限制系统，如图乙所示，限制系统中的控制电路电源电压恒为</a:t>
            </a:r>
            <a:r>
              <a:rPr lang="en-US"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12</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a:t>
            </a:r>
            <a:r>
              <a:rPr lang="en-US" altLang="zh-CN" i="1"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阻值为</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200Ω</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，压力传感器中的力敏电阻</a:t>
            </a:r>
            <a:r>
              <a:rPr lang="en-US" altLang="zh-CN" i="1"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kern="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阻值随</a:t>
            </a:r>
            <a:r>
              <a:rPr lang="zh-CN"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压力</a:t>
            </a:r>
            <a:endPar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i="1"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kern="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压</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变化的部分数据如表所示</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当控制电路的电流大于</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03A</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时，电磁铁将衔铁吸下，</a:t>
            </a:r>
            <a:r>
              <a:rPr lang="en-US" altLang="zh-CN" i="1"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两个触点断开，电动机停止工作</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已知厢体重为</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150N</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，承重板和滑轮共重</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100N</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，忽略绳重、摩擦和电磁铁线圈的电阻</a:t>
            </a:r>
            <a:r>
              <a:rPr lang="en-US" altLang="zh-CN" kern="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dirty="0">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51881244"/>
              </p:ext>
            </p:extLst>
          </p:nvPr>
        </p:nvGraphicFramePr>
        <p:xfrm>
          <a:off x="478582" y="4779992"/>
          <a:ext cx="11305255" cy="1097280"/>
        </p:xfrm>
        <a:graphic>
          <a:graphicData uri="http://schemas.openxmlformats.org/drawingml/2006/table">
            <a:tbl>
              <a:tblPr firstRow="1" firstCol="1" bandRow="1"/>
              <a:tblGrid>
                <a:gridCol w="1711958">
                  <a:extLst>
                    <a:ext uri="{9D8B030D-6E8A-4147-A177-3AD203B41FA5}">
                      <a16:colId xmlns:a16="http://schemas.microsoft.com/office/drawing/2014/main" val="2381648508"/>
                    </a:ext>
                  </a:extLst>
                </a:gridCol>
                <a:gridCol w="1370471">
                  <a:extLst>
                    <a:ext uri="{9D8B030D-6E8A-4147-A177-3AD203B41FA5}">
                      <a16:colId xmlns:a16="http://schemas.microsoft.com/office/drawing/2014/main" val="4211490014"/>
                    </a:ext>
                  </a:extLst>
                </a:gridCol>
                <a:gridCol w="1370471">
                  <a:extLst>
                    <a:ext uri="{9D8B030D-6E8A-4147-A177-3AD203B41FA5}">
                      <a16:colId xmlns:a16="http://schemas.microsoft.com/office/drawing/2014/main" val="3811076103"/>
                    </a:ext>
                  </a:extLst>
                </a:gridCol>
                <a:gridCol w="1370471">
                  <a:extLst>
                    <a:ext uri="{9D8B030D-6E8A-4147-A177-3AD203B41FA5}">
                      <a16:colId xmlns:a16="http://schemas.microsoft.com/office/drawing/2014/main" val="1323869970"/>
                    </a:ext>
                  </a:extLst>
                </a:gridCol>
                <a:gridCol w="1370471">
                  <a:extLst>
                    <a:ext uri="{9D8B030D-6E8A-4147-A177-3AD203B41FA5}">
                      <a16:colId xmlns:a16="http://schemas.microsoft.com/office/drawing/2014/main" val="436014447"/>
                    </a:ext>
                  </a:extLst>
                </a:gridCol>
                <a:gridCol w="1370471">
                  <a:extLst>
                    <a:ext uri="{9D8B030D-6E8A-4147-A177-3AD203B41FA5}">
                      <a16:colId xmlns:a16="http://schemas.microsoft.com/office/drawing/2014/main" val="1395314455"/>
                    </a:ext>
                  </a:extLst>
                </a:gridCol>
                <a:gridCol w="1370471">
                  <a:extLst>
                    <a:ext uri="{9D8B030D-6E8A-4147-A177-3AD203B41FA5}">
                      <a16:colId xmlns:a16="http://schemas.microsoft.com/office/drawing/2014/main" val="834007641"/>
                    </a:ext>
                  </a:extLst>
                </a:gridCol>
                <a:gridCol w="1370471">
                  <a:extLst>
                    <a:ext uri="{9D8B030D-6E8A-4147-A177-3AD203B41FA5}">
                      <a16:colId xmlns:a16="http://schemas.microsoft.com/office/drawing/2014/main" val="2604443486"/>
                    </a:ext>
                  </a:extLst>
                </a:gridCol>
              </a:tblGrid>
              <a:tr h="0">
                <a:tc>
                  <a:txBody>
                    <a:bodyPr/>
                    <a:lstStyle/>
                    <a:p>
                      <a:pPr algn="ctr">
                        <a:lnSpc>
                          <a:spcPct val="150000"/>
                        </a:lnSpc>
                        <a:spcAft>
                          <a:spcPts val="0"/>
                        </a:spcAft>
                      </a:pPr>
                      <a:r>
                        <a:rPr lang="en-US" sz="2400" i="1"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kern="1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压</a:t>
                      </a:r>
                      <a:r>
                        <a:rPr lang="en-US" sz="2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800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1 000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7600985"/>
                  </a:ext>
                </a:extLst>
              </a:tr>
              <a:tr h="0">
                <a:tc>
                  <a:txBody>
                    <a:bodyPr/>
                    <a:lstStyle/>
                    <a:p>
                      <a:pPr algn="ctr">
                        <a:lnSpc>
                          <a:spcPct val="150000"/>
                        </a:lnSpc>
                        <a:spcAft>
                          <a:spcPts val="0"/>
                        </a:spcAft>
                      </a:pPr>
                      <a:r>
                        <a:rPr lang="en-US" sz="2400" i="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i="1" kern="100"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800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dirty="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6801485"/>
                  </a:ext>
                </a:extLst>
              </a:tr>
            </a:tbl>
          </a:graphicData>
        </a:graphic>
      </p:graphicFrame>
    </p:spTree>
    <p:extLst>
      <p:ext uri="{BB962C8B-B14F-4D97-AF65-F5344CB8AC3E}">
        <p14:creationId xmlns:p14="http://schemas.microsoft.com/office/powerpoint/2010/main" val="40040029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062651"/>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）空厢匀速竖直上升时，求绳拉力</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endParaRPr lang="en-US" altLang="zh-CN" sz="1400" kern="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内将空厢匀速竖直提升</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，求拉力</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做功的功率</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p:cNvSpPr/>
              <p:nvPr/>
            </p:nvSpPr>
            <p:spPr>
              <a:xfrm>
                <a:off x="356006" y="3336644"/>
                <a:ext cx="8590235" cy="1002582"/>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忽略绳重、摩擦</a:t>
                </a:r>
                <a:r>
                  <a:rPr lang="en-US" altLang="zh-CN" sz="2400" i="1" kern="100">
                    <a:ea typeface="黑体" panose="02010609060101010101" pitchFamily="49" charset="-122"/>
                    <a:cs typeface="Times New Roman" panose="02020603050405020304" pitchFamily="18" charset="0"/>
                  </a:rPr>
                  <a:t>F</a:t>
                </a:r>
                <a:r>
                  <a:rPr lang="zh-CN" altLang="en-US" sz="2400" kern="10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𝑮</m:t>
                        </m:r>
                      </m:num>
                      <m:den>
                        <m:r>
                          <a:rPr lang="en-US" altLang="zh-CN" sz="2400" i="1" kern="100">
                            <a:latin typeface="Cambria Math" panose="02040503050406030204" pitchFamily="18" charset="0"/>
                            <a:cs typeface="Times New Roman" panose="02020603050405020304" pitchFamily="18" charset="0"/>
                          </a:rPr>
                          <m:t>2</m:t>
                        </m:r>
                      </m:den>
                    </m:f>
                    <m:r>
                      <a:rPr lang="zh-CN" altLang="en-US" sz="2400" kern="100" smtClean="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𝑮</m:t>
                            </m:r>
                          </m:e>
                          <m:sub>
                            <m:r>
                              <m:rPr>
                                <m:nor/>
                              </m:rPr>
                              <a:rPr lang="zh-CN" altLang="zh-CN" sz="2400" kern="100" baseline="4000">
                                <a:cs typeface="Times New Roman" panose="02020603050405020304" pitchFamily="18" charset="0"/>
                              </a:rPr>
                              <m:t>厢</m:t>
                            </m:r>
                          </m:sub>
                        </m:sSub>
                        <m:r>
                          <m:rPr>
                            <m:nor/>
                          </m:rPr>
                          <a:rPr lang="en-US" altLang="zh-CN" sz="2400" b="1" i="0" kern="100" smtClean="0">
                            <a:cs typeface="Times New Roman" panose="02020603050405020304" pitchFamily="18" charset="0"/>
                          </a:rPr>
                          <m:t>+</m:t>
                        </m:r>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𝑮</m:t>
                            </m:r>
                          </m:e>
                          <m:sub>
                            <m:r>
                              <m:rPr>
                                <m:nor/>
                              </m:rPr>
                              <a:rPr lang="zh-CN" altLang="zh-CN" sz="2400" kern="100" baseline="6000">
                                <a:cs typeface="Times New Roman" panose="02020603050405020304" pitchFamily="18" charset="0"/>
                              </a:rPr>
                              <m:t>板</m:t>
                            </m:r>
                          </m:sub>
                        </m:sSub>
                      </m:num>
                      <m:den>
                        <m:r>
                          <a:rPr lang="en-US" altLang="zh-CN" sz="2400" i="1" kern="100">
                            <a:latin typeface="Cambria Math" panose="02040503050406030204" pitchFamily="18" charset="0"/>
                            <a:cs typeface="Times New Roman" panose="02020603050405020304" pitchFamily="18" charset="0"/>
                          </a:rPr>
                          <m:t>2</m:t>
                        </m:r>
                      </m:den>
                    </m:f>
                    <m:r>
                      <a:rPr lang="zh-CN" altLang="en-US" sz="2400" kern="100" smtClean="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150</m:t>
                        </m:r>
                        <m:r>
                          <a:rPr lang="en-US" altLang="zh-CN" sz="2400" i="1" kern="100">
                            <a:latin typeface="Cambria Math" panose="02040503050406030204" pitchFamily="18" charset="0"/>
                            <a:cs typeface="Times New Roman" panose="02020603050405020304" pitchFamily="18" charset="0"/>
                          </a:rPr>
                          <m:t>𝐍</m:t>
                        </m:r>
                        <m:r>
                          <m:rPr>
                            <m:nor/>
                          </m:rPr>
                          <a:rPr lang="en-US" altLang="zh-CN" sz="2400" b="1" i="0" kern="100" smtClean="0">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100</m:t>
                        </m:r>
                        <m:r>
                          <a:rPr lang="en-US" altLang="zh-CN" sz="2400" i="1" kern="100">
                            <a:latin typeface="Cambria Math" panose="02040503050406030204" pitchFamily="18" charset="0"/>
                            <a:cs typeface="Times New Roman" panose="02020603050405020304" pitchFamily="18" charset="0"/>
                          </a:rPr>
                          <m:t>𝐍</m:t>
                        </m:r>
                      </m:num>
                      <m:den>
                        <m:r>
                          <a:rPr lang="en-US" altLang="zh-CN" sz="2400" i="1" kern="100">
                            <a:latin typeface="Cambria Math" panose="02040503050406030204" pitchFamily="18" charset="0"/>
                            <a:cs typeface="Times New Roman" panose="02020603050405020304" pitchFamily="18" charset="0"/>
                          </a:rPr>
                          <m:t>2</m:t>
                        </m:r>
                      </m:den>
                    </m:f>
                  </m:oMath>
                </a14:m>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125 N</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56006" y="3336644"/>
                <a:ext cx="8590235" cy="1002582"/>
              </a:xfrm>
              <a:prstGeom prst="rect">
                <a:avLst/>
              </a:prstGeom>
              <a:blipFill>
                <a:blip r:embed="rId2"/>
                <a:stretch>
                  <a:fillRect l="-106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矩形 3"/>
              <p:cNvSpPr/>
              <p:nvPr/>
            </p:nvSpPr>
            <p:spPr>
              <a:xfrm>
                <a:off x="392286" y="4792558"/>
                <a:ext cx="11422984" cy="1444754"/>
              </a:xfrm>
              <a:prstGeom prst="rect">
                <a:avLst/>
              </a:prstGeom>
            </p:spPr>
            <p:txBody>
              <a:bodyPr wrap="square">
                <a:spAutoFit/>
              </a:bodyPr>
              <a:lstStyle/>
              <a:p>
                <a:pPr algn="just">
                  <a:lnSpc>
                    <a:spcPct val="150000"/>
                  </a:lnSpc>
                  <a:spcAft>
                    <a:spcPts val="0"/>
                  </a:spcAft>
                </a:pPr>
                <a:r>
                  <a:rPr lang="zh-CN" altLang="zh-CN" sz="2400" kern="100" smtClean="0">
                    <a:ea typeface="黑体" panose="02010609060101010101" pitchFamily="49" charset="-122"/>
                    <a:cs typeface="Times New Roman" panose="02020603050405020304" pitchFamily="18" charset="0"/>
                  </a:rPr>
                  <a:t>绳端移动距离</a:t>
                </a:r>
                <a:r>
                  <a:rPr lang="en-US" altLang="zh-CN" sz="2400" i="1" kern="100" smtClean="0">
                    <a:ea typeface="黑体" panose="02010609060101010101" pitchFamily="49" charset="-122"/>
                    <a:cs typeface="Times New Roman" panose="02020603050405020304" pitchFamily="18" charset="0"/>
                  </a:rPr>
                  <a:t>s</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2</a:t>
                </a:r>
                <a:r>
                  <a:rPr lang="en-US" altLang="zh-CN" sz="2400" i="1" kern="100" smtClean="0">
                    <a:ea typeface="黑体" panose="02010609060101010101" pitchFamily="49" charset="-122"/>
                    <a:cs typeface="Times New Roman" panose="02020603050405020304" pitchFamily="18" charset="0"/>
                  </a:rPr>
                  <a:t>h</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2</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3 m</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6 m</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绳拉力</a:t>
                </a:r>
                <a:r>
                  <a:rPr lang="en-US" altLang="zh-CN" sz="2400" i="1" kern="100">
                    <a:ea typeface="黑体" panose="02010609060101010101" pitchFamily="49" charset="-122"/>
                    <a:cs typeface="Times New Roman" panose="02020603050405020304" pitchFamily="18" charset="0"/>
                  </a:rPr>
                  <a:t>F</a:t>
                </a:r>
                <a:r>
                  <a:rPr lang="zh-CN" altLang="zh-CN" sz="2400" kern="100">
                    <a:ea typeface="黑体" panose="02010609060101010101" pitchFamily="49" charset="-122"/>
                    <a:cs typeface="Times New Roman" panose="02020603050405020304" pitchFamily="18" charset="0"/>
                  </a:rPr>
                  <a:t>做的功</a:t>
                </a:r>
                <a:r>
                  <a:rPr lang="en-US" altLang="zh-CN" sz="2400" i="1" kern="100" smtClean="0">
                    <a:ea typeface="黑体" panose="02010609060101010101" pitchFamily="49" charset="-122"/>
                    <a:cs typeface="Times New Roman" panose="02020603050405020304" pitchFamily="18" charset="0"/>
                  </a:rPr>
                  <a:t>W</a:t>
                </a:r>
                <a:r>
                  <a:rPr lang="zh-CN" altLang="en-US" sz="2400" kern="100" smtClean="0">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Fs</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125 N</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6 m</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750 J</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绳拉力</a:t>
                </a:r>
                <a:r>
                  <a:rPr lang="en-US" altLang="zh-CN" sz="2400" i="1" kern="100">
                    <a:ea typeface="黑体" panose="02010609060101010101" pitchFamily="49" charset="-122"/>
                    <a:cs typeface="Times New Roman" panose="02020603050405020304" pitchFamily="18" charset="0"/>
                  </a:rPr>
                  <a:t>F</a:t>
                </a:r>
                <a:r>
                  <a:rPr lang="zh-CN" altLang="zh-CN" sz="2400" kern="100">
                    <a:ea typeface="黑体" panose="02010609060101010101" pitchFamily="49" charset="-122"/>
                    <a:cs typeface="Times New Roman" panose="02020603050405020304" pitchFamily="18" charset="0"/>
                  </a:rPr>
                  <a:t>的功率</a:t>
                </a:r>
                <a:r>
                  <a:rPr lang="en-US" altLang="zh-CN" sz="2400" i="1" kern="100">
                    <a:ea typeface="黑体" panose="02010609060101010101" pitchFamily="49" charset="-122"/>
                    <a:cs typeface="Times New Roman" panose="02020603050405020304" pitchFamily="18" charset="0"/>
                  </a:rPr>
                  <a:t>P</a:t>
                </a:r>
                <a:r>
                  <a:rPr lang="zh-CN" altLang="en-US" sz="2400" kern="10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𝑾</m:t>
                        </m:r>
                      </m:num>
                      <m:den>
                        <m:r>
                          <a:rPr lang="en-US" altLang="zh-CN" sz="2400" i="1" kern="100">
                            <a:latin typeface="Cambria Math" panose="02040503050406030204" pitchFamily="18" charset="0"/>
                            <a:cs typeface="Times New Roman" panose="02020603050405020304" pitchFamily="18" charset="0"/>
                          </a:rPr>
                          <m:t>𝒕</m:t>
                        </m:r>
                      </m:den>
                    </m:f>
                    <m:r>
                      <a:rPr lang="zh-CN" altLang="en-US" sz="2400" kern="100" smtClean="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750</m:t>
                        </m:r>
                        <m:r>
                          <a:rPr lang="en-US" altLang="zh-CN" sz="2400" b="1" i="1" kern="100" smtClean="0">
                            <a:latin typeface="Cambria Math" panose="02040503050406030204" pitchFamily="18" charset="0"/>
                            <a:cs typeface="Times New Roman" panose="02020603050405020304" pitchFamily="18" charset="0"/>
                          </a:rPr>
                          <m:t> </m:t>
                        </m:r>
                        <m:r>
                          <a:rPr lang="en-US" altLang="zh-CN" sz="2400" i="1" kern="100">
                            <a:latin typeface="Cambria Math" panose="02040503050406030204" pitchFamily="18" charset="0"/>
                            <a:cs typeface="Times New Roman" panose="02020603050405020304" pitchFamily="18" charset="0"/>
                          </a:rPr>
                          <m:t>𝐉</m:t>
                        </m:r>
                      </m:num>
                      <m:den>
                        <m:r>
                          <a:rPr lang="en-US" altLang="zh-CN" sz="2400" i="1" kern="100">
                            <a:latin typeface="Cambria Math" panose="02040503050406030204" pitchFamily="18" charset="0"/>
                            <a:cs typeface="Times New Roman" panose="02020603050405020304" pitchFamily="18" charset="0"/>
                          </a:rPr>
                          <m:t>6</m:t>
                        </m:r>
                        <m:r>
                          <a:rPr lang="en-US" altLang="zh-CN" sz="2400" b="1" i="1" kern="100" smtClean="0">
                            <a:latin typeface="Cambria Math" panose="02040503050406030204" pitchFamily="18" charset="0"/>
                            <a:cs typeface="Times New Roman" panose="02020603050405020304" pitchFamily="18" charset="0"/>
                          </a:rPr>
                          <m:t> </m:t>
                        </m:r>
                        <m:r>
                          <a:rPr lang="en-US" altLang="zh-CN" sz="2400" i="1" kern="100">
                            <a:latin typeface="Cambria Math" panose="02040503050406030204" pitchFamily="18" charset="0"/>
                            <a:cs typeface="Times New Roman" panose="02020603050405020304" pitchFamily="18" charset="0"/>
                          </a:rPr>
                          <m:t>𝐬</m:t>
                        </m:r>
                      </m:den>
                    </m:f>
                  </m:oMath>
                </a14:m>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125 W</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4" name="矩形 3"/>
              <p:cNvSpPr>
                <a:spLocks noRot="1" noChangeAspect="1" noMove="1" noResize="1" noEditPoints="1" noAdjustHandles="1" noChangeArrowheads="1" noChangeShapeType="1" noTextEdit="1"/>
              </p:cNvSpPr>
              <p:nvPr/>
            </p:nvSpPr>
            <p:spPr>
              <a:xfrm>
                <a:off x="392286" y="4792558"/>
                <a:ext cx="11422984" cy="1444754"/>
              </a:xfrm>
              <a:prstGeom prst="rect">
                <a:avLst/>
              </a:prstGeom>
              <a:blipFill>
                <a:blip r:embed="rId3"/>
                <a:stretch>
                  <a:fillRect l="-800" r="-854"/>
                </a:stretch>
              </a:blipFill>
            </p:spPr>
            <p:txBody>
              <a:bodyPr/>
              <a:lstStyle/>
              <a:p>
                <a:r>
                  <a:rPr lang="zh-CN" altLang="en-US">
                    <a:noFill/>
                  </a:rPr>
                  <a:t> </a:t>
                </a:r>
              </a:p>
            </p:txBody>
          </p:sp>
        </mc:Fallback>
      </mc:AlternateContent>
      <p:pic>
        <p:nvPicPr>
          <p:cNvPr id="5" name="图片 4"/>
          <p:cNvPicPr>
            <a:picLocks noChangeAspect="1"/>
          </p:cNvPicPr>
          <p:nvPr/>
        </p:nvPicPr>
        <p:blipFill>
          <a:blip r:embed="rId4"/>
          <a:stretch>
            <a:fillRect/>
          </a:stretch>
        </p:blipFill>
        <p:spPr>
          <a:xfrm>
            <a:off x="6959302" y="785125"/>
            <a:ext cx="4855968" cy="2256436"/>
          </a:xfrm>
          <a:prstGeom prst="rect">
            <a:avLst/>
          </a:prstGeom>
        </p:spPr>
      </p:pic>
      <p:sp>
        <p:nvSpPr>
          <p:cNvPr id="6" name="矩形 5"/>
          <p:cNvSpPr/>
          <p:nvPr/>
        </p:nvSpPr>
        <p:spPr>
          <a:xfrm>
            <a:off x="8672922" y="3142385"/>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31</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Tree>
    <p:extLst>
      <p:ext uri="{BB962C8B-B14F-4D97-AF65-F5344CB8AC3E}">
        <p14:creationId xmlns:p14="http://schemas.microsoft.com/office/powerpoint/2010/main" val="164105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）重物放在厢体内，求该装置匀速竖直提升重物的最大机械效率</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矩形 2"/>
              <p:cNvSpPr/>
              <p:nvPr/>
            </p:nvSpPr>
            <p:spPr>
              <a:xfrm>
                <a:off x="478582" y="3273044"/>
                <a:ext cx="11368120" cy="3114122"/>
              </a:xfrm>
              <a:prstGeom prst="rect">
                <a:avLst/>
              </a:prstGeom>
            </p:spPr>
            <p:txBody>
              <a:bodyPr wrap="square">
                <a:spAutoFit/>
              </a:bodyPr>
              <a:lstStyle/>
              <a:p>
                <a:pPr algn="just">
                  <a:lnSpc>
                    <a:spcPct val="130000"/>
                  </a:lnSpc>
                  <a:spcAft>
                    <a:spcPts val="0"/>
                  </a:spcAft>
                </a:pPr>
                <a:r>
                  <a:rPr lang="zh-CN" altLang="zh-CN" sz="2400" kern="100" dirty="0">
                    <a:ea typeface="黑体" panose="02010609060101010101" pitchFamily="49" charset="-122"/>
                    <a:cs typeface="Times New Roman" panose="02020603050405020304" pitchFamily="18" charset="0"/>
                  </a:rPr>
                  <a:t>控制电路的最大电流</a:t>
                </a:r>
                <a:r>
                  <a:rPr lang="en-US" altLang="zh-CN" sz="2400" i="1" kern="100" dirty="0" smtClean="0">
                    <a:ea typeface="黑体" panose="02010609060101010101" pitchFamily="49" charset="-122"/>
                    <a:cs typeface="Times New Roman" panose="02020603050405020304" pitchFamily="18" charset="0"/>
                  </a:rPr>
                  <a:t>I</a:t>
                </a:r>
                <a:r>
                  <a:rPr lang="zh-CN" altLang="en-US" sz="2400" kern="100" dirty="0" smtClean="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0</a:t>
                </a:r>
                <a:r>
                  <a:rPr lang="en-US" altLang="zh-CN" sz="2400" kern="100" dirty="0" smtClean="0">
                    <a:latin typeface="+mn-lt"/>
                    <a:cs typeface="Times New Roman" panose="02020603050405020304" pitchFamily="18" charset="0"/>
                  </a:rPr>
                  <a:t>.</a:t>
                </a:r>
                <a:r>
                  <a:rPr lang="en-US" altLang="zh-CN" sz="2400" kern="100" dirty="0" smtClean="0">
                    <a:latin typeface="+mn-lt"/>
                    <a:ea typeface="黑体" panose="02010609060101010101" pitchFamily="49" charset="-122"/>
                    <a:cs typeface="Times New Roman" panose="02020603050405020304" pitchFamily="18" charset="0"/>
                  </a:rPr>
                  <a:t>03</a:t>
                </a:r>
                <a:r>
                  <a:rPr lang="en-US" altLang="zh-CN" sz="2400" kern="100" dirty="0" smtClean="0">
                    <a:ea typeface="黑体" panose="02010609060101010101" pitchFamily="49" charset="-122"/>
                    <a:cs typeface="Times New Roman" panose="02020603050405020304" pitchFamily="18" charset="0"/>
                  </a:rPr>
                  <a:t>A</a:t>
                </a:r>
                <a:r>
                  <a:rPr lang="zh-CN" altLang="zh-CN" sz="2400" kern="100" dirty="0">
                    <a:ea typeface="黑体" panose="02010609060101010101" pitchFamily="49" charset="-122"/>
                    <a:cs typeface="Times New Roman" panose="02020603050405020304" pitchFamily="18" charset="0"/>
                  </a:rPr>
                  <a:t>时</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载重量最大</a:t>
                </a:r>
                <a:r>
                  <a:rPr lang="en-US" altLang="zh-CN" sz="2400" kern="100" dirty="0">
                    <a:latin typeface="宋体" panose="02010600030101010101" pitchFamily="2" charset="-122"/>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控制电路最小总电阻</a:t>
                </a:r>
                <a:r>
                  <a:rPr lang="en-US" altLang="zh-CN" sz="2400" i="1" kern="100" dirty="0">
                    <a:ea typeface="黑体" panose="02010609060101010101" pitchFamily="49" charset="-122"/>
                    <a:cs typeface="Times New Roman" panose="02020603050405020304" pitchFamily="18" charset="0"/>
                  </a:rPr>
                  <a:t>R</a:t>
                </a:r>
                <a:r>
                  <a:rPr lang="zh-CN" altLang="en-US" sz="2400" kern="100" dirty="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𝑼</m:t>
                        </m:r>
                      </m:num>
                      <m:den>
                        <m:r>
                          <a:rPr lang="en-US" altLang="zh-CN" sz="2400" i="1" kern="100">
                            <a:latin typeface="Cambria Math" panose="02040503050406030204" pitchFamily="18" charset="0"/>
                            <a:cs typeface="Times New Roman" panose="02020603050405020304" pitchFamily="18" charset="0"/>
                          </a:rPr>
                          <m:t>𝑰</m:t>
                        </m:r>
                      </m:den>
                    </m:f>
                    <m:r>
                      <a:rPr lang="zh-CN" altLang="en-US" sz="2400" kern="100" smtClean="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12</m:t>
                        </m:r>
                        <m:r>
                          <a:rPr lang="en-US" altLang="zh-CN" sz="2400" i="1" kern="100">
                            <a:latin typeface="Cambria Math" panose="02040503050406030204" pitchFamily="18" charset="0"/>
                            <a:cs typeface="Times New Roman" panose="02020603050405020304" pitchFamily="18" charset="0"/>
                          </a:rPr>
                          <m:t>𝐕</m:t>
                        </m:r>
                      </m:num>
                      <m:den>
                        <m:r>
                          <a:rPr lang="en-US" altLang="zh-CN" sz="2400" i="1" kern="100">
                            <a:latin typeface="Cambria Math" panose="02040503050406030204" pitchFamily="18" charset="0"/>
                            <a:cs typeface="Times New Roman" panose="02020603050405020304" pitchFamily="18" charset="0"/>
                          </a:rPr>
                          <m:t>0.03</m:t>
                        </m:r>
                        <m:r>
                          <a:rPr lang="en-US" altLang="zh-CN" sz="2400" i="1" kern="100">
                            <a:latin typeface="Cambria Math" panose="02040503050406030204" pitchFamily="18" charset="0"/>
                            <a:cs typeface="Times New Roman" panose="02020603050405020304" pitchFamily="18" charset="0"/>
                          </a:rPr>
                          <m:t>𝐀</m:t>
                        </m:r>
                      </m:den>
                    </m:f>
                  </m:oMath>
                </a14:m>
                <a:r>
                  <a:rPr lang="zh-CN" altLang="en-US" sz="2400" kern="100" dirty="0" smtClean="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400Ω</a:t>
                </a:r>
                <a:r>
                  <a:rPr lang="zh-CN" altLang="zh-CN" sz="2400" kern="100" dirty="0">
                    <a:cs typeface="Times New Roman" panose="02020603050405020304" pitchFamily="18" charset="0"/>
                  </a:rPr>
                  <a:t>，</a:t>
                </a:r>
                <a:r>
                  <a:rPr lang="en-US" altLang="zh-CN" sz="2400" i="1" kern="100" dirty="0" smtClean="0">
                    <a:ea typeface="黑体" panose="02010609060101010101" pitchFamily="49" charset="-122"/>
                    <a:cs typeface="Times New Roman" panose="02020603050405020304" pitchFamily="18" charset="0"/>
                  </a:rPr>
                  <a:t>R</a:t>
                </a:r>
                <a:r>
                  <a:rPr lang="en-US" altLang="zh-CN" sz="2400" i="1" kern="100" baseline="-25000" dirty="0" smtClean="0">
                    <a:ea typeface="黑体" panose="02010609060101010101" pitchFamily="49" charset="-122"/>
                    <a:cs typeface="Times New Roman" panose="02020603050405020304" pitchFamily="18" charset="0"/>
                  </a:rPr>
                  <a:t>F</a:t>
                </a:r>
                <a:r>
                  <a:rPr lang="zh-CN" altLang="en-US" sz="2400" kern="100" dirty="0" smtClean="0">
                    <a:cs typeface="Times New Roman" panose="02020603050405020304" pitchFamily="18" charset="0"/>
                  </a:rPr>
                  <a:t>＝</a:t>
                </a:r>
                <a:r>
                  <a:rPr lang="en-US" altLang="zh-CN" sz="2400" i="1" kern="100" dirty="0" smtClean="0">
                    <a:ea typeface="黑体" panose="02010609060101010101" pitchFamily="49" charset="-122"/>
                    <a:cs typeface="Times New Roman" panose="02020603050405020304" pitchFamily="18" charset="0"/>
                  </a:rPr>
                  <a:t>R</a:t>
                </a:r>
                <a:r>
                  <a:rPr lang="zh-CN" altLang="zh-CN" sz="2400" kern="100" dirty="0">
                    <a:ea typeface="黑体" panose="02010609060101010101" pitchFamily="49" charset="-122"/>
                    <a:cs typeface="Times New Roman" panose="02020603050405020304" pitchFamily="18" charset="0"/>
                  </a:rPr>
                  <a:t>－</a:t>
                </a:r>
                <a:r>
                  <a:rPr lang="en-US" altLang="zh-CN" sz="2400" i="1" kern="100" dirty="0" smtClean="0">
                    <a:ea typeface="黑体" panose="02010609060101010101" pitchFamily="49" charset="-122"/>
                    <a:cs typeface="Times New Roman" panose="02020603050405020304" pitchFamily="18" charset="0"/>
                  </a:rPr>
                  <a:t>R</a:t>
                </a:r>
                <a:r>
                  <a:rPr lang="en-US" altLang="zh-CN" sz="2400" kern="100" baseline="-25000" dirty="0" smtClean="0">
                    <a:ea typeface="黑体" panose="02010609060101010101" pitchFamily="49" charset="-122"/>
                    <a:cs typeface="Times New Roman" panose="02020603050405020304" pitchFamily="18" charset="0"/>
                  </a:rPr>
                  <a:t>0</a:t>
                </a:r>
                <a:r>
                  <a:rPr lang="zh-CN" altLang="en-US" sz="2400" kern="100" dirty="0" smtClean="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400Ω</a:t>
                </a:r>
                <a:r>
                  <a:rPr lang="zh-CN" altLang="zh-CN" sz="2400" kern="100" dirty="0">
                    <a:ea typeface="黑体" panose="02010609060101010101" pitchFamily="49" charset="-122"/>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200Ω</a:t>
                </a:r>
                <a:r>
                  <a:rPr lang="zh-CN" altLang="en-US" sz="2400" kern="100" dirty="0" smtClean="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200Ω</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由表格数据可知</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当</a:t>
                </a:r>
                <a:r>
                  <a:rPr lang="en-US" altLang="zh-CN" sz="2400" i="1" kern="100" dirty="0" smtClean="0">
                    <a:ea typeface="黑体" panose="02010609060101010101" pitchFamily="49" charset="-122"/>
                    <a:cs typeface="Times New Roman" panose="02020603050405020304" pitchFamily="18" charset="0"/>
                  </a:rPr>
                  <a:t>R</a:t>
                </a:r>
                <a:r>
                  <a:rPr lang="en-US" altLang="zh-CN" sz="2400" i="1" kern="100" baseline="-25000" dirty="0" smtClean="0">
                    <a:ea typeface="黑体" panose="02010609060101010101" pitchFamily="49" charset="-122"/>
                    <a:cs typeface="Times New Roman" panose="02020603050405020304" pitchFamily="18" charset="0"/>
                  </a:rPr>
                  <a:t>F</a:t>
                </a:r>
                <a:r>
                  <a:rPr lang="zh-CN" altLang="en-US" sz="2400" kern="100" dirty="0" smtClean="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200Ω</a:t>
                </a:r>
                <a:r>
                  <a:rPr lang="zh-CN" altLang="zh-CN" sz="2400" kern="100" dirty="0">
                    <a:ea typeface="黑体" panose="02010609060101010101" pitchFamily="49" charset="-122"/>
                    <a:cs typeface="Times New Roman" panose="02020603050405020304" pitchFamily="18" charset="0"/>
                  </a:rPr>
                  <a:t>时</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压力</a:t>
                </a:r>
                <a:r>
                  <a:rPr lang="en-US" altLang="zh-CN" sz="2400" i="1" kern="100" dirty="0">
                    <a:ea typeface="黑体" panose="02010609060101010101" pitchFamily="49" charset="-122"/>
                    <a:cs typeface="Times New Roman" panose="02020603050405020304" pitchFamily="18" charset="0"/>
                  </a:rPr>
                  <a:t>F</a:t>
                </a:r>
                <a:r>
                  <a:rPr lang="zh-CN" altLang="zh-CN" sz="2400" kern="100" baseline="-25000" dirty="0" smtClean="0">
                    <a:ea typeface="黑体" panose="02010609060101010101" pitchFamily="49" charset="-122"/>
                    <a:cs typeface="Times New Roman" panose="02020603050405020304" pitchFamily="18" charset="0"/>
                  </a:rPr>
                  <a:t>压</a:t>
                </a:r>
                <a:r>
                  <a:rPr lang="zh-CN" altLang="en-US" sz="2400" kern="100" dirty="0" smtClean="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900N</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即最大载重</a:t>
                </a:r>
                <a:r>
                  <a:rPr lang="en-US" altLang="zh-CN" sz="2400" i="1" kern="100" dirty="0">
                    <a:ea typeface="黑体" panose="02010609060101010101" pitchFamily="49" charset="-122"/>
                    <a:cs typeface="Times New Roman" panose="02020603050405020304" pitchFamily="18" charset="0"/>
                  </a:rPr>
                  <a:t>G</a:t>
                </a:r>
                <a:r>
                  <a:rPr lang="zh-CN" altLang="zh-CN" sz="2400" kern="100" baseline="-25000" dirty="0" smtClean="0">
                    <a:ea typeface="黑体" panose="02010609060101010101" pitchFamily="49" charset="-122"/>
                    <a:cs typeface="Times New Roman" panose="02020603050405020304" pitchFamily="18" charset="0"/>
                  </a:rPr>
                  <a:t>物</a:t>
                </a:r>
                <a:r>
                  <a:rPr lang="zh-CN" altLang="en-US" sz="2400" kern="100" dirty="0" smtClean="0">
                    <a:cs typeface="Times New Roman" panose="02020603050405020304" pitchFamily="18" charset="0"/>
                  </a:rPr>
                  <a:t>＝</a:t>
                </a:r>
                <a:r>
                  <a:rPr lang="en-US" altLang="zh-CN" sz="2400" i="1" kern="100" dirty="0" smtClean="0">
                    <a:ea typeface="黑体" panose="02010609060101010101" pitchFamily="49" charset="-122"/>
                    <a:cs typeface="Times New Roman" panose="02020603050405020304" pitchFamily="18" charset="0"/>
                  </a:rPr>
                  <a:t>F</a:t>
                </a:r>
                <a:r>
                  <a:rPr lang="zh-CN" altLang="zh-CN" sz="2400" kern="100" baseline="-25000" dirty="0">
                    <a:ea typeface="黑体" panose="02010609060101010101" pitchFamily="49" charset="-122"/>
                    <a:cs typeface="Times New Roman" panose="02020603050405020304" pitchFamily="18" charset="0"/>
                  </a:rPr>
                  <a:t>压</a:t>
                </a:r>
                <a:r>
                  <a:rPr lang="zh-CN" altLang="zh-CN" sz="2400" kern="100" dirty="0">
                    <a:ea typeface="黑体" panose="02010609060101010101" pitchFamily="49" charset="-122"/>
                    <a:cs typeface="Times New Roman" panose="02020603050405020304" pitchFamily="18" charset="0"/>
                  </a:rPr>
                  <a:t>－</a:t>
                </a:r>
                <a:r>
                  <a:rPr lang="en-US" altLang="zh-CN" sz="2400" i="1" kern="100" dirty="0">
                    <a:ea typeface="黑体" panose="02010609060101010101" pitchFamily="49" charset="-122"/>
                    <a:cs typeface="Times New Roman" panose="02020603050405020304" pitchFamily="18" charset="0"/>
                  </a:rPr>
                  <a:t>G</a:t>
                </a:r>
                <a:r>
                  <a:rPr lang="zh-CN" altLang="zh-CN" sz="2400" kern="100" baseline="-25000" dirty="0" smtClean="0">
                    <a:ea typeface="黑体" panose="02010609060101010101" pitchFamily="49" charset="-122"/>
                    <a:cs typeface="Times New Roman" panose="02020603050405020304" pitchFamily="18" charset="0"/>
                  </a:rPr>
                  <a:t>厢</a:t>
                </a:r>
                <a:r>
                  <a:rPr lang="zh-CN" altLang="en-US" sz="2400" kern="100" dirty="0" smtClean="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900N</a:t>
                </a:r>
                <a:r>
                  <a:rPr lang="zh-CN" altLang="zh-CN" sz="2400" kern="100" dirty="0">
                    <a:ea typeface="黑体" panose="02010609060101010101" pitchFamily="49" charset="-122"/>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150N</a:t>
                </a:r>
                <a:r>
                  <a:rPr lang="zh-CN" altLang="en-US" sz="2400" kern="100" dirty="0" smtClean="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750N</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装置的最大机械效率</a:t>
                </a:r>
                <a:r>
                  <a:rPr lang="en-US" altLang="zh-CN" sz="2400" i="1" kern="100" dirty="0">
                    <a:ea typeface="黑体" panose="02010609060101010101" pitchFamily="49" charset="-122"/>
                    <a:cs typeface="Times New Roman" panose="02020603050405020304" pitchFamily="18" charset="0"/>
                  </a:rPr>
                  <a:t>η</a:t>
                </a:r>
                <a:r>
                  <a:rPr lang="zh-CN" altLang="en-US" sz="2400" kern="100" dirty="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𝑾</m:t>
                            </m:r>
                          </m:e>
                          <m:sub>
                            <m:r>
                              <m:rPr>
                                <m:nor/>
                              </m:rPr>
                              <a:rPr lang="zh-CN" altLang="zh-CN" sz="2400" kern="100" baseline="2000">
                                <a:cs typeface="Times New Roman" panose="02020603050405020304" pitchFamily="18" charset="0"/>
                              </a:rPr>
                              <m:t>有用</m:t>
                            </m:r>
                          </m:sub>
                        </m:sSub>
                      </m:num>
                      <m:den>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𝑾</m:t>
                            </m:r>
                          </m:e>
                          <m:sub>
                            <m:r>
                              <m:rPr>
                                <m:nor/>
                              </m:rPr>
                              <a:rPr lang="zh-CN" altLang="zh-CN" sz="2400" kern="100" baseline="-25000">
                                <a:cs typeface="Times New Roman" panose="02020603050405020304" pitchFamily="18" charset="0"/>
                              </a:rPr>
                              <m:t>总</m:t>
                            </m:r>
                          </m:sub>
                        </m:sSub>
                      </m:den>
                    </m:f>
                  </m:oMath>
                </a14:m>
                <a:r>
                  <a:rPr lang="en-US" altLang="zh-CN" sz="2400" kern="100" dirty="0">
                    <a:latin typeface="宋体" panose="02010600030101010101" pitchFamily="2" charset="-122"/>
                    <a:cs typeface="Times New Roman" panose="02020603050405020304" pitchFamily="18" charset="0"/>
                  </a:rPr>
                  <a:t>×</a:t>
                </a:r>
                <a:r>
                  <a:rPr lang="en-US" altLang="zh-CN" sz="2400" kern="100" dirty="0">
                    <a:ea typeface="黑体" panose="02010609060101010101" pitchFamily="49" charset="-122"/>
                    <a:cs typeface="Times New Roman" panose="02020603050405020304" pitchFamily="18" charset="0"/>
                  </a:rPr>
                  <a:t>100%</a:t>
                </a:r>
                <a:r>
                  <a:rPr lang="zh-CN" altLang="en-US" sz="2400" kern="100" dirty="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𝑮</m:t>
                            </m:r>
                          </m:e>
                          <m:sub>
                            <m:r>
                              <m:rPr>
                                <m:nor/>
                              </m:rPr>
                              <a:rPr lang="zh-CN" altLang="zh-CN" sz="2400" kern="100" baseline="6000">
                                <a:cs typeface="Times New Roman" panose="02020603050405020304" pitchFamily="18" charset="0"/>
                              </a:rPr>
                              <m:t>物</m:t>
                            </m:r>
                          </m:sub>
                        </m:sSub>
                        <m:r>
                          <a:rPr lang="en-US" altLang="zh-CN" sz="2400" i="1" kern="100">
                            <a:latin typeface="Cambria Math" panose="02040503050406030204" pitchFamily="18" charset="0"/>
                            <a:cs typeface="Times New Roman" panose="02020603050405020304" pitchFamily="18" charset="0"/>
                          </a:rPr>
                          <m:t>𝒉</m:t>
                        </m:r>
                      </m:num>
                      <m:den>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𝑮</m:t>
                            </m:r>
                          </m:e>
                          <m:sub>
                            <m:r>
                              <m:rPr>
                                <m:nor/>
                              </m:rPr>
                              <a:rPr lang="zh-CN" altLang="zh-CN" sz="2400" kern="100" baseline="-25000">
                                <a:cs typeface="Times New Roman" panose="02020603050405020304" pitchFamily="18" charset="0"/>
                              </a:rPr>
                              <m:t>物</m:t>
                            </m:r>
                          </m:sub>
                        </m:sSub>
                        <m:r>
                          <a:rPr lang="en-US" altLang="zh-CN" sz="2400" i="1" kern="100">
                            <a:latin typeface="Cambria Math" panose="02040503050406030204" pitchFamily="18" charset="0"/>
                            <a:cs typeface="Times New Roman" panose="02020603050405020304" pitchFamily="18" charset="0"/>
                          </a:rPr>
                          <m:t>𝒉</m:t>
                        </m:r>
                        <m:r>
                          <m:rPr>
                            <m:nor/>
                          </m:rPr>
                          <a:rPr lang="en-US" altLang="zh-CN" sz="2400" b="1" i="0" kern="100" smtClean="0">
                            <a:cs typeface="Times New Roman" panose="02020603050405020304" pitchFamily="18" charset="0"/>
                          </a:rPr>
                          <m:t>+</m:t>
                        </m:r>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𝑮</m:t>
                            </m:r>
                          </m:e>
                          <m:sub>
                            <m:r>
                              <m:rPr>
                                <m:nor/>
                              </m:rPr>
                              <a:rPr lang="zh-CN" altLang="zh-CN" sz="2400" kern="100" baseline="-25000">
                                <a:cs typeface="Times New Roman" panose="02020603050405020304" pitchFamily="18" charset="0"/>
                              </a:rPr>
                              <m:t>厢</m:t>
                            </m:r>
                          </m:sub>
                        </m:sSub>
                        <m:r>
                          <a:rPr lang="en-US" altLang="zh-CN" sz="2400" i="1" kern="100">
                            <a:latin typeface="Cambria Math" panose="02040503050406030204" pitchFamily="18" charset="0"/>
                            <a:cs typeface="Times New Roman" panose="02020603050405020304" pitchFamily="18" charset="0"/>
                          </a:rPr>
                          <m:t>𝒉</m:t>
                        </m:r>
                        <m:r>
                          <m:rPr>
                            <m:nor/>
                          </m:rPr>
                          <a:rPr lang="en-US" altLang="zh-CN" sz="2400" b="1" i="0" kern="100" smtClean="0">
                            <a:cs typeface="Times New Roman" panose="02020603050405020304" pitchFamily="18" charset="0"/>
                          </a:rPr>
                          <m:t>+</m:t>
                        </m:r>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𝑮</m:t>
                            </m:r>
                          </m:e>
                          <m:sub>
                            <m:r>
                              <m:rPr>
                                <m:nor/>
                              </m:rPr>
                              <a:rPr lang="zh-CN" altLang="zh-CN" sz="2400" kern="100" baseline="-25000">
                                <a:cs typeface="Times New Roman" panose="02020603050405020304" pitchFamily="18" charset="0"/>
                              </a:rPr>
                              <m:t>板</m:t>
                            </m:r>
                          </m:sub>
                        </m:sSub>
                        <m:r>
                          <a:rPr lang="en-US" altLang="zh-CN" sz="2400" i="1" kern="100">
                            <a:latin typeface="Cambria Math" panose="02040503050406030204" pitchFamily="18" charset="0"/>
                            <a:cs typeface="Times New Roman" panose="02020603050405020304" pitchFamily="18" charset="0"/>
                          </a:rPr>
                          <m:t>𝒉</m:t>
                        </m:r>
                      </m:den>
                    </m:f>
                  </m:oMath>
                </a14:m>
                <a:r>
                  <a:rPr lang="en-US" altLang="zh-CN" sz="2400" kern="100" dirty="0">
                    <a:latin typeface="宋体" panose="02010600030101010101" pitchFamily="2" charset="-122"/>
                    <a:cs typeface="Times New Roman" panose="02020603050405020304" pitchFamily="18" charset="0"/>
                  </a:rPr>
                  <a:t>×</a:t>
                </a:r>
                <a:r>
                  <a:rPr lang="en-US" altLang="zh-CN" sz="2400" kern="100" dirty="0">
                    <a:ea typeface="黑体" panose="02010609060101010101" pitchFamily="49" charset="-122"/>
                    <a:cs typeface="Times New Roman" panose="02020603050405020304" pitchFamily="18" charset="0"/>
                  </a:rPr>
                  <a:t>100%</a:t>
                </a:r>
                <a:r>
                  <a:rPr lang="zh-CN" altLang="en-US" sz="2400" kern="100" dirty="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𝑮</m:t>
                            </m:r>
                          </m:e>
                          <m:sub>
                            <m:r>
                              <m:rPr>
                                <m:nor/>
                              </m:rPr>
                              <a:rPr lang="zh-CN" altLang="zh-CN" sz="2400" kern="100" baseline="2000">
                                <a:cs typeface="Times New Roman" panose="02020603050405020304" pitchFamily="18" charset="0"/>
                              </a:rPr>
                              <m:t>物</m:t>
                            </m:r>
                          </m:sub>
                        </m:sSub>
                      </m:num>
                      <m:den>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𝑮</m:t>
                            </m:r>
                          </m:e>
                          <m:sub>
                            <m:r>
                              <m:rPr>
                                <m:nor/>
                              </m:rPr>
                              <a:rPr lang="zh-CN" altLang="zh-CN" sz="2400" kern="100" baseline="-25000">
                                <a:cs typeface="Times New Roman" panose="02020603050405020304" pitchFamily="18" charset="0"/>
                              </a:rPr>
                              <m:t>物</m:t>
                            </m:r>
                          </m:sub>
                        </m:sSub>
                        <m:r>
                          <m:rPr>
                            <m:nor/>
                          </m:rPr>
                          <a:rPr lang="en-US" altLang="zh-CN" sz="2400" b="1" i="0" kern="100" smtClean="0">
                            <a:cs typeface="Times New Roman" panose="02020603050405020304" pitchFamily="18" charset="0"/>
                          </a:rPr>
                          <m:t>+</m:t>
                        </m:r>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𝑮</m:t>
                            </m:r>
                          </m:e>
                          <m:sub>
                            <m:r>
                              <m:rPr>
                                <m:nor/>
                              </m:rPr>
                              <a:rPr lang="zh-CN" altLang="zh-CN" sz="2400" kern="100" baseline="-25000">
                                <a:cs typeface="Times New Roman" panose="02020603050405020304" pitchFamily="18" charset="0"/>
                              </a:rPr>
                              <m:t>厢</m:t>
                            </m:r>
                          </m:sub>
                        </m:sSub>
                        <m:r>
                          <m:rPr>
                            <m:nor/>
                          </m:rPr>
                          <a:rPr lang="en-US" altLang="zh-CN" sz="2400" b="1" i="0" kern="100" smtClean="0">
                            <a:cs typeface="Times New Roman" panose="02020603050405020304" pitchFamily="18" charset="0"/>
                          </a:rPr>
                          <m:t>+</m:t>
                        </m:r>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𝑮</m:t>
                            </m:r>
                          </m:e>
                          <m:sub>
                            <m:r>
                              <m:rPr>
                                <m:nor/>
                              </m:rPr>
                              <a:rPr lang="zh-CN" altLang="zh-CN" sz="2400" kern="100" baseline="-25000">
                                <a:cs typeface="Times New Roman" panose="02020603050405020304" pitchFamily="18" charset="0"/>
                              </a:rPr>
                              <m:t>板</m:t>
                            </m:r>
                          </m:sub>
                        </m:sSub>
                      </m:den>
                    </m:f>
                  </m:oMath>
                </a14:m>
                <a:r>
                  <a:rPr lang="en-US" altLang="zh-CN" sz="2400" kern="100" dirty="0">
                    <a:latin typeface="宋体" panose="02010600030101010101" pitchFamily="2" charset="-122"/>
                    <a:cs typeface="Times New Roman" panose="02020603050405020304" pitchFamily="18" charset="0"/>
                  </a:rPr>
                  <a:t>×</a:t>
                </a:r>
                <a:r>
                  <a:rPr lang="en-US" altLang="zh-CN" sz="2400" kern="100" dirty="0">
                    <a:ea typeface="黑体" panose="02010609060101010101" pitchFamily="49" charset="-122"/>
                    <a:cs typeface="Times New Roman" panose="02020603050405020304" pitchFamily="18" charset="0"/>
                  </a:rPr>
                  <a:t>100%</a:t>
                </a:r>
                <a:r>
                  <a:rPr lang="zh-CN" altLang="en-US" sz="2400" kern="100" dirty="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750</m:t>
                        </m:r>
                        <m:r>
                          <a:rPr lang="en-US" altLang="zh-CN" sz="2400" i="1" kern="100">
                            <a:latin typeface="Cambria Math" panose="02040503050406030204" pitchFamily="18" charset="0"/>
                            <a:cs typeface="Times New Roman" panose="02020603050405020304" pitchFamily="18" charset="0"/>
                          </a:rPr>
                          <m:t>𝐍</m:t>
                        </m:r>
                      </m:num>
                      <m:den>
                        <m:r>
                          <a:rPr lang="en-US" altLang="zh-CN" sz="2400" i="1" kern="100">
                            <a:latin typeface="Cambria Math" panose="02040503050406030204" pitchFamily="18" charset="0"/>
                            <a:cs typeface="Times New Roman" panose="02020603050405020304" pitchFamily="18" charset="0"/>
                          </a:rPr>
                          <m:t>750</m:t>
                        </m:r>
                        <m:r>
                          <a:rPr lang="en-US" altLang="zh-CN" sz="2400" i="1" kern="100">
                            <a:latin typeface="Cambria Math" panose="02040503050406030204" pitchFamily="18" charset="0"/>
                            <a:cs typeface="Times New Roman" panose="02020603050405020304" pitchFamily="18" charset="0"/>
                          </a:rPr>
                          <m:t>𝐍</m:t>
                        </m:r>
                        <m:r>
                          <m:rPr>
                            <m:nor/>
                          </m:rPr>
                          <a:rPr lang="en-US" altLang="zh-CN" sz="2400" b="1" i="0" kern="100" smtClean="0">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150</m:t>
                        </m:r>
                        <m:r>
                          <a:rPr lang="en-US" altLang="zh-CN" sz="2400" i="1" kern="100">
                            <a:latin typeface="Cambria Math" panose="02040503050406030204" pitchFamily="18" charset="0"/>
                            <a:cs typeface="Times New Roman" panose="02020603050405020304" pitchFamily="18" charset="0"/>
                          </a:rPr>
                          <m:t>𝐍</m:t>
                        </m:r>
                        <m:r>
                          <m:rPr>
                            <m:nor/>
                          </m:rPr>
                          <a:rPr lang="en-US" altLang="zh-CN" sz="2400" b="1" i="0" kern="100" smtClean="0">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100</m:t>
                        </m:r>
                        <m:r>
                          <a:rPr lang="en-US" altLang="zh-CN" sz="2400" i="1" kern="100">
                            <a:latin typeface="Cambria Math" panose="02040503050406030204" pitchFamily="18" charset="0"/>
                            <a:cs typeface="Times New Roman" panose="02020603050405020304" pitchFamily="18" charset="0"/>
                          </a:rPr>
                          <m:t>𝐍</m:t>
                        </m:r>
                      </m:den>
                    </m:f>
                  </m:oMath>
                </a14:m>
                <a:r>
                  <a:rPr lang="en-US" altLang="zh-CN" sz="2400" kern="100" dirty="0" smtClean="0">
                    <a:latin typeface="宋体" panose="02010600030101010101" pitchFamily="2" charset="-122"/>
                    <a:cs typeface="Times New Roman" panose="02020603050405020304" pitchFamily="18" charset="0"/>
                  </a:rPr>
                  <a:t> ×</a:t>
                </a:r>
                <a:r>
                  <a:rPr lang="en-US" altLang="zh-CN" sz="2400" kern="100" dirty="0">
                    <a:ea typeface="黑体" panose="02010609060101010101" pitchFamily="49" charset="-122"/>
                    <a:cs typeface="Times New Roman" panose="02020603050405020304" pitchFamily="18" charset="0"/>
                  </a:rPr>
                  <a:t>100</a:t>
                </a:r>
                <a:r>
                  <a:rPr lang="en-US" altLang="zh-CN" sz="2400" kern="100" dirty="0" smtClean="0">
                    <a:ea typeface="黑体" panose="02010609060101010101" pitchFamily="49" charset="-122"/>
                    <a:cs typeface="Times New Roman" panose="02020603050405020304" pitchFamily="18" charset="0"/>
                  </a:rPr>
                  <a:t>%</a:t>
                </a:r>
                <a:r>
                  <a:rPr lang="zh-CN" altLang="en-US" sz="2400" kern="100" dirty="0" smtClean="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75</a:t>
                </a:r>
                <a:r>
                  <a:rPr lang="en-US" altLang="zh-CN" sz="2400" kern="100" dirty="0">
                    <a:ea typeface="黑体" panose="02010609060101010101" pitchFamily="49" charset="-122"/>
                    <a:cs typeface="Times New Roman" panose="02020603050405020304" pitchFamily="18" charset="0"/>
                  </a:rPr>
                  <a:t>%</a:t>
                </a:r>
                <a:r>
                  <a:rPr lang="en-US" altLang="zh-CN" sz="2400" kern="100" dirty="0">
                    <a:latin typeface="宋体" panose="02010600030101010101" pitchFamily="2" charset="-122"/>
                    <a:cs typeface="Times New Roman" panose="02020603050405020304" pitchFamily="18" charset="0"/>
                  </a:rPr>
                  <a:t>.</a:t>
                </a:r>
                <a:endParaRPr lang="zh-CN" altLang="zh-CN" sz="1400" kern="100" dirty="0">
                  <a:cs typeface="Times New Roman" panose="02020603050405020304" pitchFamily="18" charset="0"/>
                </a:endParaRPr>
              </a:p>
            </p:txBody>
          </p:sp>
        </mc:Choice>
        <mc:Fallback>
          <p:sp>
            <p:nvSpPr>
              <p:cNvPr id="3" name="矩形 2"/>
              <p:cNvSpPr>
                <a:spLocks noRot="1" noChangeAspect="1" noMove="1" noResize="1" noEditPoints="1" noAdjustHandles="1" noChangeArrowheads="1" noChangeShapeType="1" noTextEdit="1"/>
              </p:cNvSpPr>
              <p:nvPr/>
            </p:nvSpPr>
            <p:spPr>
              <a:xfrm>
                <a:off x="478582" y="3273044"/>
                <a:ext cx="11368120" cy="3114122"/>
              </a:xfrm>
              <a:prstGeom prst="rect">
                <a:avLst/>
              </a:prstGeom>
              <a:blipFill>
                <a:blip r:embed="rId2"/>
                <a:stretch>
                  <a:fillRect l="-858" r="-858" b="-1957"/>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4078982" y="1322368"/>
            <a:ext cx="3816424" cy="1773389"/>
          </a:xfrm>
          <a:prstGeom prst="rect">
            <a:avLst/>
          </a:prstGeom>
        </p:spPr>
      </p:pic>
      <p:sp>
        <p:nvSpPr>
          <p:cNvPr id="5" name="矩形 4"/>
          <p:cNvSpPr/>
          <p:nvPr/>
        </p:nvSpPr>
        <p:spPr>
          <a:xfrm>
            <a:off x="4943078" y="2896277"/>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31</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Tree>
    <p:extLst>
      <p:ext uri="{BB962C8B-B14F-4D97-AF65-F5344CB8AC3E}">
        <p14:creationId xmlns:p14="http://schemas.microsoft.com/office/powerpoint/2010/main" val="3312558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）若要将该装置的最大载重量调小，提出对控制电路的一条调整措施</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06574" y="4942909"/>
            <a:ext cx="10702904" cy="646331"/>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可对控制电路进行以下调整</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减小</a:t>
            </a:r>
            <a:r>
              <a:rPr lang="en-US" altLang="zh-CN" sz="2400" i="1" kern="100">
                <a:ea typeface="黑体" panose="02010609060101010101" pitchFamily="49" charset="-122"/>
                <a:cs typeface="Times New Roman" panose="02020603050405020304" pitchFamily="18" charset="0"/>
              </a:rPr>
              <a:t>R</a:t>
            </a:r>
            <a:r>
              <a:rPr lang="en-US" altLang="zh-CN" sz="2400" kern="100" baseline="-25000">
                <a:ea typeface="黑体" panose="02010609060101010101" pitchFamily="49" charset="-122"/>
                <a:cs typeface="Times New Roman" panose="02020603050405020304" pitchFamily="18" charset="0"/>
              </a:rPr>
              <a:t>0</a:t>
            </a:r>
            <a:r>
              <a:rPr lang="zh-CN" altLang="zh-CN" sz="2400" kern="100">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或增大电源电压等其他合理答案</a:t>
            </a:r>
            <a:r>
              <a:rPr lang="zh-CN" altLang="zh-CN" sz="2400" kern="100">
                <a:cs typeface="Times New Roman" panose="02020603050405020304" pitchFamily="18" charset="0"/>
              </a:rPr>
              <a:t>）</a:t>
            </a:r>
            <a:endParaRPr lang="zh-CN" altLang="zh-CN" sz="1400" kern="100">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2350790" y="1395933"/>
            <a:ext cx="6548123" cy="3042736"/>
          </a:xfrm>
          <a:prstGeom prst="rect">
            <a:avLst/>
          </a:prstGeom>
        </p:spPr>
      </p:pic>
      <p:sp>
        <p:nvSpPr>
          <p:cNvPr id="5" name="矩形 4"/>
          <p:cNvSpPr/>
          <p:nvPr/>
        </p:nvSpPr>
        <p:spPr>
          <a:xfrm>
            <a:off x="4349953" y="4366661"/>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31</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Tree>
    <p:extLst>
      <p:ext uri="{BB962C8B-B14F-4D97-AF65-F5344CB8AC3E}">
        <p14:creationId xmlns:p14="http://schemas.microsoft.com/office/powerpoint/2010/main" val="401616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893647"/>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从百米浅海到万米深海，中国自主研制的潜水器有了质的飞跃</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潜水器下潜到如图所示中标注的对应深度，承受海水压强最大的是（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7103</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救生艇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蛟龙号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深海勇士号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奋斗者</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号</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fjwl02_1-24.tif&amp;93&amp;1-1$"/>
          <p:cNvPicPr/>
          <p:nvPr/>
        </p:nvPicPr>
        <p:blipFill>
          <a:blip r:embed="rId2" cstate="print">
            <a:extLst>
              <a:ext uri="{28A0092B-C50C-407E-A947-70E740481C1C}">
                <a14:useLocalDpi xmlns:a14="http://schemas.microsoft.com/office/drawing/2010/main" val="0"/>
              </a:ext>
            </a:extLst>
          </a:blip>
          <a:stretch>
            <a:fillRect/>
          </a:stretch>
        </p:blipFill>
        <p:spPr>
          <a:xfrm>
            <a:off x="910630" y="1916832"/>
            <a:ext cx="9693910" cy="2275205"/>
          </a:xfrm>
          <a:prstGeom prst="rect">
            <a:avLst/>
          </a:prstGeom>
        </p:spPr>
      </p:pic>
      <p:sp>
        <p:nvSpPr>
          <p:cNvPr id="4" name="矩形 3"/>
          <p:cNvSpPr/>
          <p:nvPr/>
        </p:nvSpPr>
        <p:spPr>
          <a:xfrm>
            <a:off x="7302090" y="1421614"/>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spTree>
    <p:extLst>
      <p:ext uri="{BB962C8B-B14F-4D97-AF65-F5344CB8AC3E}">
        <p14:creationId xmlns:p14="http://schemas.microsoft.com/office/powerpoint/2010/main" val="3140380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滑动变阻器可以改变接入电路中电阻的大小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使用时移动滑片，改变的是滑动变阻器接入电路中电阻丝的（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材料</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横截面积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长度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电流方向</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下列做法符合安全用电原则的是（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用电器着火时用水灭火</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在高压线附近放风筝</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在灯和零线之间接开关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更换灯泡前先断开</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862958" y="1412776"/>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
        <p:nvSpPr>
          <p:cNvPr id="4" name="矩形 3"/>
          <p:cNvSpPr/>
          <p:nvPr/>
        </p:nvSpPr>
        <p:spPr>
          <a:xfrm>
            <a:off x="5447134" y="3068960"/>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spTree>
    <p:extLst>
      <p:ext uri="{BB962C8B-B14F-4D97-AF65-F5344CB8AC3E}">
        <p14:creationId xmlns:p14="http://schemas.microsoft.com/office/powerpoint/2010/main" val="3732369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城市中修建人工湖和湿地公园，可以调节气温，这主要是利用水的（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密度较大</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沸点较高</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比热容大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流动性好</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如图所示，张继的《枫桥夜泊》描绘了枫桥附近的夜景</a:t>
            </a:r>
            <a:r>
              <a:rPr lang="en-US" altLang="zh-CN" kern="1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下列说法中正确的是（　　）</a:t>
            </a:r>
            <a:r>
              <a:rPr lang="en-US"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spc="-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霜</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是水蒸气遇冷吸热后形成的</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渔火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都属于光源</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为参照物</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桥</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是运动的</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敲钟的力越大</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钟声</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的响度越</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fjWL03a-24.tif&amp;94&amp;1-1$"/>
          <p:cNvPicPr/>
          <p:nvPr/>
        </p:nvPicPr>
        <p:blipFill>
          <a:blip r:embed="rId2" cstate="print">
            <a:extLst>
              <a:ext uri="{28A0092B-C50C-407E-A947-70E740481C1C}">
                <a14:useLocalDpi xmlns:a14="http://schemas.microsoft.com/office/drawing/2010/main" val="0"/>
              </a:ext>
            </a:extLst>
          </a:blip>
          <a:stretch>
            <a:fillRect/>
          </a:stretch>
        </p:blipFill>
        <p:spPr>
          <a:xfrm>
            <a:off x="6815285" y="3127263"/>
            <a:ext cx="2966085" cy="1905000"/>
          </a:xfrm>
          <a:prstGeom prst="rect">
            <a:avLst/>
          </a:prstGeom>
        </p:spPr>
      </p:pic>
      <p:sp>
        <p:nvSpPr>
          <p:cNvPr id="4" name="矩形 3"/>
          <p:cNvSpPr/>
          <p:nvPr/>
        </p:nvSpPr>
        <p:spPr>
          <a:xfrm>
            <a:off x="7513498" y="5023499"/>
            <a:ext cx="1569660"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9</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9983638" y="908720"/>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
        <p:nvSpPr>
          <p:cNvPr id="6" name="矩形 5"/>
          <p:cNvSpPr/>
          <p:nvPr/>
        </p:nvSpPr>
        <p:spPr>
          <a:xfrm>
            <a:off x="10991750" y="2546612"/>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spTree>
    <p:extLst>
      <p:ext uri="{BB962C8B-B14F-4D97-AF65-F5344CB8AC3E}">
        <p14:creationId xmlns:p14="http://schemas.microsoft.com/office/powerpoint/2010/main" val="1564404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如图所示是某衬衫吊牌的部分信息，号型</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170/92A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表示适穿衣人群的特征参数及体型</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表示适用于一般体型，</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表示身高</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170 cm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mn-ea"/>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胸围</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92 cm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肩膀宽</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92 cm</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上臂周长</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92 cm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脖子周长</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92 cm</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4727054" y="1988840"/>
            <a:ext cx="2322697" cy="2607658"/>
          </a:xfrm>
          <a:prstGeom prst="rect">
            <a:avLst/>
          </a:prstGeom>
        </p:spPr>
      </p:pic>
      <mc:AlternateContent xmlns:mc="http://schemas.openxmlformats.org/markup-compatibility/2006" xmlns:a14="http://schemas.microsoft.com/office/drawing/2010/main">
        <mc:Choice Requires="a14">
          <p:sp>
            <p:nvSpPr>
              <p:cNvPr id="6" name="矩形 5"/>
              <p:cNvSpPr/>
              <p:nvPr/>
            </p:nvSpPr>
            <p:spPr>
              <a:xfrm>
                <a:off x="5048329" y="4695527"/>
                <a:ext cx="1838965"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zh-CN" altLang="en-US" sz="2400" b="0" smtClean="0">
                          <a:solidFill>
                            <a:schemeClr val="tx1"/>
                          </a:solidFill>
                        </a:rPr>
                        <m:t>（第</m:t>
                      </m:r>
                      <m:r>
                        <a:rPr lang="zh-CN" altLang="en-US" sz="2400" b="0" i="0">
                          <a:solidFill>
                            <a:schemeClr val="tx1"/>
                          </a:solidFill>
                          <a:latin typeface="Cambria Math" panose="02040503050406030204" pitchFamily="18" charset="0"/>
                        </a:rPr>
                        <m:t>10</m:t>
                      </m:r>
                      <m:r>
                        <m:rPr>
                          <m:nor/>
                        </m:rPr>
                        <a:rPr lang="zh-CN" altLang="en-US" sz="2400" b="0">
                          <a:solidFill>
                            <a:schemeClr val="tx1"/>
                          </a:solidFill>
                          <a:latin typeface="Cambria Math" panose="02040503050406030204" pitchFamily="18" charset="0"/>
                        </a:rPr>
                        <m:t>题）</m:t>
                      </m:r>
                    </m:oMath>
                  </m:oMathPara>
                </a14:m>
                <a:endParaRPr lang="zh-CN" altLang="en-US" sz="2400" b="0">
                  <a:solidFill>
                    <a:schemeClr val="tx1"/>
                  </a:solidFill>
                </a:endParaRPr>
              </a:p>
            </p:txBody>
          </p:sp>
        </mc:Choice>
        <mc:Fallback xmlns="">
          <p:sp>
            <p:nvSpPr>
              <p:cNvPr id="6" name="矩形 5"/>
              <p:cNvSpPr>
                <a:spLocks noRot="1" noChangeAspect="1" noMove="1" noResize="1" noEditPoints="1" noAdjustHandles="1" noChangeArrowheads="1" noChangeShapeType="1" noTextEdit="1"/>
              </p:cNvSpPr>
              <p:nvPr/>
            </p:nvSpPr>
            <p:spPr>
              <a:xfrm>
                <a:off x="5048329" y="4695527"/>
                <a:ext cx="1838965" cy="461665"/>
              </a:xfrm>
              <a:prstGeom prst="rect">
                <a:avLst/>
              </a:prstGeom>
              <a:blipFill>
                <a:blip r:embed="rId3"/>
                <a:stretch>
                  <a:fillRect b="-10526"/>
                </a:stretch>
              </a:blipFill>
            </p:spPr>
            <p:txBody>
              <a:bodyPr/>
              <a:lstStyle/>
              <a:p>
                <a:r>
                  <a:rPr lang="zh-CN" altLang="en-US">
                    <a:noFill/>
                  </a:rPr>
                  <a:t> </a:t>
                </a:r>
              </a:p>
            </p:txBody>
          </p:sp>
        </mc:Fallback>
      </mc:AlternateContent>
      <p:sp>
        <p:nvSpPr>
          <p:cNvPr id="3" name="矩形 2"/>
          <p:cNvSpPr/>
          <p:nvPr/>
        </p:nvSpPr>
        <p:spPr>
          <a:xfrm>
            <a:off x="10656274" y="1383159"/>
            <a:ext cx="407484" cy="461665"/>
          </a:xfrm>
          <a:prstGeom prst="rect">
            <a:avLst/>
          </a:prstGeom>
        </p:spPr>
        <p:txBody>
          <a:bodyPr wrap="none">
            <a:spAutoFit/>
          </a:bodyPr>
          <a:lstStyle/>
          <a:p>
            <a:r>
              <a:rPr lang="en-US" altLang="zh-CN" sz="2400">
                <a:ea typeface="等线" panose="02010600030101010101" pitchFamily="2" charset="-122"/>
              </a:rPr>
              <a:t>A</a:t>
            </a:r>
            <a:endParaRPr lang="zh-CN" altLang="en-US"/>
          </a:p>
        </p:txBody>
      </p:sp>
    </p:spTree>
    <p:extLst>
      <p:ext uri="{BB962C8B-B14F-4D97-AF65-F5344CB8AC3E}">
        <p14:creationId xmlns:p14="http://schemas.microsoft.com/office/powerpoint/2010/main" val="215774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经过十年的不懈探索，法拉第发现了电磁感应现象</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图中可以探究产生感应</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电流条件的装置是（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3" name="图片 2" descr="YTImageafjWL04-24.tif&amp;95&amp;1-1$"/>
          <p:cNvPicPr/>
          <p:nvPr/>
        </p:nvPicPr>
        <p:blipFill>
          <a:blip r:embed="rId2" cstate="print">
            <a:extLst>
              <a:ext uri="{28A0092B-C50C-407E-A947-70E740481C1C}">
                <a14:useLocalDpi xmlns:a14="http://schemas.microsoft.com/office/drawing/2010/main" val="0"/>
              </a:ext>
            </a:extLst>
          </a:blip>
          <a:stretch>
            <a:fillRect/>
          </a:stretch>
        </p:blipFill>
        <p:spPr>
          <a:xfrm>
            <a:off x="352107" y="2132856"/>
            <a:ext cx="10486880" cy="2448272"/>
          </a:xfrm>
          <a:prstGeom prst="rect">
            <a:avLst/>
          </a:prstGeom>
        </p:spPr>
      </p:pic>
      <p:sp>
        <p:nvSpPr>
          <p:cNvPr id="4" name="矩形 3"/>
          <p:cNvSpPr/>
          <p:nvPr/>
        </p:nvSpPr>
        <p:spPr>
          <a:xfrm>
            <a:off x="3286894" y="1435903"/>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3659846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东南海域水质的改善，给了中华白海豚一个温馨的家</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如图所示，下列说法中正确的是（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海豚跃出海面减速上升过程</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动能不变</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海豚跃起到最高点时</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重力势能最大</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海豚从高处落回海面过程</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重力势能不变</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海豚在海面下加速下潜过程</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动能变</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afjWL05-24.tif&amp;96&amp;1-1$"/>
          <p:cNvPicPr/>
          <p:nvPr/>
        </p:nvPicPr>
        <p:blipFill>
          <a:blip r:embed="rId2" cstate="print">
            <a:extLst>
              <a:ext uri="{28A0092B-C50C-407E-A947-70E740481C1C}">
                <a14:useLocalDpi xmlns:a14="http://schemas.microsoft.com/office/drawing/2010/main" val="0"/>
              </a:ext>
            </a:extLst>
          </a:blip>
          <a:stretch>
            <a:fillRect/>
          </a:stretch>
        </p:blipFill>
        <p:spPr>
          <a:xfrm>
            <a:off x="7319342" y="1484784"/>
            <a:ext cx="3784600" cy="2782570"/>
          </a:xfrm>
          <a:prstGeom prst="rect">
            <a:avLst/>
          </a:prstGeom>
        </p:spPr>
      </p:pic>
      <p:sp>
        <p:nvSpPr>
          <p:cNvPr id="4" name="矩形 3"/>
          <p:cNvSpPr/>
          <p:nvPr/>
        </p:nvSpPr>
        <p:spPr>
          <a:xfrm>
            <a:off x="8332097" y="4364920"/>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12</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1486694" y="1459858"/>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3745565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536</TotalTime>
  <Words>3010</Words>
  <Application>Microsoft Office PowerPoint</Application>
  <PresentationFormat>自定义</PresentationFormat>
  <Paragraphs>320</Paragraphs>
  <Slides>38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38</vt:i4>
      </vt:variant>
    </vt:vector>
  </HeadingPairs>
  <TitlesOfParts>
    <vt:vector size="49" baseType="lpstr">
      <vt:lpstr>等线</vt: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442</cp:revision>
  <dcterms:created xsi:type="dcterms:W3CDTF">2020-11-06T05:24:00Z</dcterms:created>
  <dcterms:modified xsi:type="dcterms:W3CDTF">2025-09-10T12:13:07Z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